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38"/>
  </p:notesMasterIdLst>
  <p:sldIdLst>
    <p:sldId id="259" r:id="rId5"/>
    <p:sldId id="291" r:id="rId6"/>
    <p:sldId id="292" r:id="rId7"/>
    <p:sldId id="278" r:id="rId8"/>
    <p:sldId id="282" r:id="rId9"/>
    <p:sldId id="281" r:id="rId10"/>
    <p:sldId id="279" r:id="rId11"/>
    <p:sldId id="280" r:id="rId12"/>
    <p:sldId id="257" r:id="rId13"/>
    <p:sldId id="261" r:id="rId14"/>
    <p:sldId id="262" r:id="rId15"/>
    <p:sldId id="276" r:id="rId16"/>
    <p:sldId id="277" r:id="rId17"/>
    <p:sldId id="264" r:id="rId18"/>
    <p:sldId id="283" r:id="rId19"/>
    <p:sldId id="260" r:id="rId20"/>
    <p:sldId id="285" r:id="rId21"/>
    <p:sldId id="263" r:id="rId22"/>
    <p:sldId id="265" r:id="rId23"/>
    <p:sldId id="284" r:id="rId24"/>
    <p:sldId id="286" r:id="rId25"/>
    <p:sldId id="270" r:id="rId26"/>
    <p:sldId id="271" r:id="rId27"/>
    <p:sldId id="272" r:id="rId28"/>
    <p:sldId id="273" r:id="rId29"/>
    <p:sldId id="267" r:id="rId30"/>
    <p:sldId id="287" r:id="rId31"/>
    <p:sldId id="274" r:id="rId32"/>
    <p:sldId id="288" r:id="rId33"/>
    <p:sldId id="289" r:id="rId34"/>
    <p:sldId id="290" r:id="rId35"/>
    <p:sldId id="383" r:id="rId36"/>
    <p:sldId id="269"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ED074-5BD7-0B0A-EDBD-E4246D8C553E}" v="1" dt="2024-10-21T23:29:43.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541DDB2-5BD7-48A3-AFD0-1E3EB3204CA4}" type="datetimeFigureOut">
              <a:rPr lang="en-US" smtClean="0"/>
              <a:t>11/6/2024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6CF4EA-415D-471D-94E8-C6295FCD669A}" type="slidenum">
              <a:rPr lang="en-US" smtClean="0"/>
              <a:t>‹#›</a:t>
            </a:fld>
            <a:endParaRPr lang="en-US"/>
          </a:p>
        </p:txBody>
      </p:sp>
    </p:spTree>
    <p:extLst>
      <p:ext uri="{BB962C8B-B14F-4D97-AF65-F5344CB8AC3E}">
        <p14:creationId xmlns:p14="http://schemas.microsoft.com/office/powerpoint/2010/main" val="229315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e.kahoot.it/shar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mailto:valeriezage@gmail.com" TargetMode="External"/><Relationship Id="rId4" Type="http://schemas.openxmlformats.org/officeDocument/2006/relationships/hyperlink" Target="https://nam04.safelinks.protection.outlook.com/?url=https%3A%2F%2Fcreate.kahoot.it%2Fshare%2Fairway-24%2Fac03fdd0-e35b-46c7-b92e-4b026856e077&amp;data=05%7C02%7Celizabeth.depouw%40nm.org%7Cd34cb64ec5c94921e56b08dcde96bdd4%7C2596038f3ea44f0caed1066eb6544c3b%7C0%7C0%7C638629986225746091%7CUnknown%7CTWFpbGZsb3d8eyJWIjoiMC4wLjAwMDAiLCJQIjoiV2luMzIiLCJBTiI6Ik1haWwiLCJXVCI6Mn0%3D%7C0%7C%7C%7C&amp;sdata=vKsxw%2BW54FcZOgAbF34nZp8ChWvdMOrowh%2BwSRgY6AQ%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 causes and possible treatment  Ask the crowd for each cause what is the treatment…..  They are not in order, and there can be more than one treatment for each cause</a:t>
            </a:r>
          </a:p>
        </p:txBody>
      </p:sp>
      <p:sp>
        <p:nvSpPr>
          <p:cNvPr id="4" name="Slide Number Placeholder 3"/>
          <p:cNvSpPr>
            <a:spLocks noGrp="1"/>
          </p:cNvSpPr>
          <p:nvPr>
            <p:ph type="sldNum" sz="quarter" idx="5"/>
          </p:nvPr>
        </p:nvSpPr>
        <p:spPr/>
        <p:txBody>
          <a:bodyPr/>
          <a:lstStyle/>
          <a:p>
            <a:fld id="{556CF4EA-415D-471D-94E8-C6295FCD669A}" type="slidenum">
              <a:rPr lang="en-US" smtClean="0"/>
              <a:t>5</a:t>
            </a:fld>
            <a:endParaRPr lang="en-US"/>
          </a:p>
        </p:txBody>
      </p:sp>
    </p:spTree>
    <p:extLst>
      <p:ext uri="{BB962C8B-B14F-4D97-AF65-F5344CB8AC3E}">
        <p14:creationId xmlns:p14="http://schemas.microsoft.com/office/powerpoint/2010/main" val="116318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some cases none of this will apply but it is good to make sure this is an appropriate time for this skill.  I want them to ask themselves these questions</a:t>
            </a:r>
          </a:p>
        </p:txBody>
      </p:sp>
      <p:sp>
        <p:nvSpPr>
          <p:cNvPr id="4" name="Slide Number Placeholder 3"/>
          <p:cNvSpPr>
            <a:spLocks noGrp="1"/>
          </p:cNvSpPr>
          <p:nvPr>
            <p:ph type="sldNum" sz="quarter" idx="5"/>
          </p:nvPr>
        </p:nvSpPr>
        <p:spPr/>
        <p:txBody>
          <a:bodyPr/>
          <a:lstStyle/>
          <a:p>
            <a:fld id="{556CF4EA-415D-471D-94E8-C6295FCD669A}" type="slidenum">
              <a:rPr lang="en-US" smtClean="0"/>
              <a:t>14</a:t>
            </a:fld>
            <a:endParaRPr lang="en-US"/>
          </a:p>
        </p:txBody>
      </p:sp>
    </p:spTree>
    <p:extLst>
      <p:ext uri="{BB962C8B-B14F-4D97-AF65-F5344CB8AC3E}">
        <p14:creationId xmlns:p14="http://schemas.microsoft.com/office/powerpoint/2010/main" val="1446749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will be put together and delivered to the departments once complete training has been done.  </a:t>
            </a:r>
          </a:p>
        </p:txBody>
      </p:sp>
      <p:sp>
        <p:nvSpPr>
          <p:cNvPr id="4" name="Slide Number Placeholder 3"/>
          <p:cNvSpPr>
            <a:spLocks noGrp="1"/>
          </p:cNvSpPr>
          <p:nvPr>
            <p:ph type="sldNum" sz="quarter" idx="5"/>
          </p:nvPr>
        </p:nvSpPr>
        <p:spPr/>
        <p:txBody>
          <a:bodyPr/>
          <a:lstStyle/>
          <a:p>
            <a:fld id="{556CF4EA-415D-471D-94E8-C6295FCD669A}" type="slidenum">
              <a:rPr lang="en-US" smtClean="0"/>
              <a:t>15</a:t>
            </a:fld>
            <a:endParaRPr lang="en-US"/>
          </a:p>
        </p:txBody>
      </p:sp>
    </p:spTree>
    <p:extLst>
      <p:ext uri="{BB962C8B-B14F-4D97-AF65-F5344CB8AC3E}">
        <p14:creationId xmlns:p14="http://schemas.microsoft.com/office/powerpoint/2010/main" val="1627122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tools needed with the </a:t>
            </a:r>
            <a:r>
              <a:rPr lang="en-US" err="1"/>
              <a:t>cric</a:t>
            </a:r>
            <a:r>
              <a:rPr lang="en-US"/>
              <a:t> kit</a:t>
            </a:r>
          </a:p>
        </p:txBody>
      </p:sp>
      <p:sp>
        <p:nvSpPr>
          <p:cNvPr id="4" name="Slide Number Placeholder 3"/>
          <p:cNvSpPr>
            <a:spLocks noGrp="1"/>
          </p:cNvSpPr>
          <p:nvPr>
            <p:ph type="sldNum" sz="quarter" idx="5"/>
          </p:nvPr>
        </p:nvSpPr>
        <p:spPr/>
        <p:txBody>
          <a:bodyPr/>
          <a:lstStyle/>
          <a:p>
            <a:fld id="{556CF4EA-415D-471D-94E8-C6295FCD669A}" type="slidenum">
              <a:rPr lang="en-US" smtClean="0"/>
              <a:t>16</a:t>
            </a:fld>
            <a:endParaRPr lang="en-US"/>
          </a:p>
        </p:txBody>
      </p:sp>
    </p:spTree>
    <p:extLst>
      <p:ext uri="{BB962C8B-B14F-4D97-AF65-F5344CB8AC3E}">
        <p14:creationId xmlns:p14="http://schemas.microsoft.com/office/powerpoint/2010/main" val="3914875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Edd is the </a:t>
            </a:r>
            <a:r>
              <a:rPr lang="en-US" err="1"/>
              <a:t>Esophogeal</a:t>
            </a:r>
            <a:r>
              <a:rPr lang="en-US"/>
              <a:t> Detector Device.  During procedure they should be able to aspirate air without difficulty</a:t>
            </a:r>
          </a:p>
        </p:txBody>
      </p:sp>
      <p:sp>
        <p:nvSpPr>
          <p:cNvPr id="4" name="Slide Number Placeholder 3"/>
          <p:cNvSpPr>
            <a:spLocks noGrp="1"/>
          </p:cNvSpPr>
          <p:nvPr>
            <p:ph type="sldNum" sz="quarter" idx="5"/>
          </p:nvPr>
        </p:nvSpPr>
        <p:spPr/>
        <p:txBody>
          <a:bodyPr/>
          <a:lstStyle/>
          <a:p>
            <a:fld id="{556CF4EA-415D-471D-94E8-C6295FCD669A}" type="slidenum">
              <a:rPr lang="en-US" smtClean="0"/>
              <a:t>17</a:t>
            </a:fld>
            <a:endParaRPr lang="en-US"/>
          </a:p>
        </p:txBody>
      </p:sp>
    </p:spTree>
    <p:extLst>
      <p:ext uri="{BB962C8B-B14F-4D97-AF65-F5344CB8AC3E}">
        <p14:creationId xmlns:p14="http://schemas.microsoft.com/office/powerpoint/2010/main" val="3965835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your self up for success by placing the patient correctly</a:t>
            </a:r>
          </a:p>
        </p:txBody>
      </p:sp>
      <p:sp>
        <p:nvSpPr>
          <p:cNvPr id="4" name="Slide Number Placeholder 3"/>
          <p:cNvSpPr>
            <a:spLocks noGrp="1"/>
          </p:cNvSpPr>
          <p:nvPr>
            <p:ph type="sldNum" sz="quarter" idx="5"/>
          </p:nvPr>
        </p:nvSpPr>
        <p:spPr/>
        <p:txBody>
          <a:bodyPr/>
          <a:lstStyle/>
          <a:p>
            <a:fld id="{556CF4EA-415D-471D-94E8-C6295FCD669A}" type="slidenum">
              <a:rPr lang="en-US" smtClean="0"/>
              <a:t>18</a:t>
            </a:fld>
            <a:endParaRPr lang="en-US"/>
          </a:p>
        </p:txBody>
      </p:sp>
    </p:spTree>
    <p:extLst>
      <p:ext uri="{BB962C8B-B14F-4D97-AF65-F5344CB8AC3E}">
        <p14:creationId xmlns:p14="http://schemas.microsoft.com/office/powerpoint/2010/main" val="114724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CF4EA-415D-471D-94E8-C6295FCD669A}" type="slidenum">
              <a:rPr lang="en-US" smtClean="0"/>
              <a:t>20</a:t>
            </a:fld>
            <a:endParaRPr lang="en-US"/>
          </a:p>
        </p:txBody>
      </p:sp>
    </p:spTree>
    <p:extLst>
      <p:ext uri="{BB962C8B-B14F-4D97-AF65-F5344CB8AC3E}">
        <p14:creationId xmlns:p14="http://schemas.microsoft.com/office/powerpoint/2010/main" val="387924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each person identify the Cricothyroid membrane on themselves.</a:t>
            </a:r>
          </a:p>
        </p:txBody>
      </p:sp>
      <p:sp>
        <p:nvSpPr>
          <p:cNvPr id="4" name="Slide Number Placeholder 3"/>
          <p:cNvSpPr>
            <a:spLocks noGrp="1"/>
          </p:cNvSpPr>
          <p:nvPr>
            <p:ph type="sldNum" sz="quarter" idx="5"/>
          </p:nvPr>
        </p:nvSpPr>
        <p:spPr/>
        <p:txBody>
          <a:bodyPr/>
          <a:lstStyle/>
          <a:p>
            <a:fld id="{556CF4EA-415D-471D-94E8-C6295FCD669A}" type="slidenum">
              <a:rPr lang="en-US" smtClean="0"/>
              <a:t>21</a:t>
            </a:fld>
            <a:endParaRPr lang="en-US"/>
          </a:p>
        </p:txBody>
      </p:sp>
    </p:spTree>
    <p:extLst>
      <p:ext uri="{BB962C8B-B14F-4D97-AF65-F5344CB8AC3E}">
        <p14:creationId xmlns:p14="http://schemas.microsoft.com/office/powerpoint/2010/main" val="231493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Gently compress chest during exhalation if needed…  stress to only compress during exhalation</a:t>
            </a:r>
          </a:p>
        </p:txBody>
      </p:sp>
      <p:sp>
        <p:nvSpPr>
          <p:cNvPr id="4" name="Slide Number Placeholder 3"/>
          <p:cNvSpPr>
            <a:spLocks noGrp="1"/>
          </p:cNvSpPr>
          <p:nvPr>
            <p:ph type="sldNum" sz="quarter" idx="5"/>
          </p:nvPr>
        </p:nvSpPr>
        <p:spPr/>
        <p:txBody>
          <a:bodyPr/>
          <a:lstStyle/>
          <a:p>
            <a:fld id="{556CF4EA-415D-471D-94E8-C6295FCD669A}" type="slidenum">
              <a:rPr lang="en-US" smtClean="0"/>
              <a:t>23</a:t>
            </a:fld>
            <a:endParaRPr lang="en-US"/>
          </a:p>
        </p:txBody>
      </p:sp>
    </p:spTree>
    <p:extLst>
      <p:ext uri="{BB962C8B-B14F-4D97-AF65-F5344CB8AC3E}">
        <p14:creationId xmlns:p14="http://schemas.microsoft.com/office/powerpoint/2010/main" val="915354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https://youtu.be/u05uhVzzWPU</a:t>
            </a:r>
          </a:p>
        </p:txBody>
      </p:sp>
      <p:sp>
        <p:nvSpPr>
          <p:cNvPr id="4" name="Slide Number Placeholder 3"/>
          <p:cNvSpPr>
            <a:spLocks noGrp="1"/>
          </p:cNvSpPr>
          <p:nvPr>
            <p:ph type="sldNum" sz="quarter" idx="5"/>
          </p:nvPr>
        </p:nvSpPr>
        <p:spPr/>
        <p:txBody>
          <a:bodyPr/>
          <a:lstStyle/>
          <a:p>
            <a:fld id="{556CF4EA-415D-471D-94E8-C6295FCD669A}" type="slidenum">
              <a:rPr lang="en-US" smtClean="0"/>
              <a:t>26</a:t>
            </a:fld>
            <a:endParaRPr lang="en-US"/>
          </a:p>
        </p:txBody>
      </p:sp>
    </p:spTree>
    <p:extLst>
      <p:ext uri="{BB962C8B-B14F-4D97-AF65-F5344CB8AC3E}">
        <p14:creationId xmlns:p14="http://schemas.microsoft.com/office/powerpoint/2010/main" val="183048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https://create.kahoot.it/share/</a:t>
            </a:r>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4"/>
              </a:rPr>
              <a:t>airway-24/ac03fdd0-e35b-46c7-b92e-4b026856e077</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a:spcBef>
                <a:spcPts val="0"/>
              </a:spcBef>
              <a:spcAft>
                <a:spcPts val="0"/>
              </a:spcAft>
            </a:pPr>
            <a:endPar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password #Love2018</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5"/>
              </a:rPr>
              <a:t>valeriezage@gmail.com</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username </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556CF4EA-415D-471D-94E8-C6295FCD669A}" type="slidenum">
              <a:rPr lang="en-US" smtClean="0"/>
              <a:t>31</a:t>
            </a:fld>
            <a:endParaRPr lang="en-US"/>
          </a:p>
        </p:txBody>
      </p:sp>
    </p:spTree>
    <p:extLst>
      <p:ext uri="{BB962C8B-B14F-4D97-AF65-F5344CB8AC3E}">
        <p14:creationId xmlns:p14="http://schemas.microsoft.com/office/powerpoint/2010/main" val="201872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normal wave form, but bring home the point of what is the Number value</a:t>
            </a:r>
          </a:p>
        </p:txBody>
      </p:sp>
      <p:sp>
        <p:nvSpPr>
          <p:cNvPr id="4" name="Slide Number Placeholder 3"/>
          <p:cNvSpPr>
            <a:spLocks noGrp="1"/>
          </p:cNvSpPr>
          <p:nvPr>
            <p:ph type="sldNum" sz="quarter" idx="5"/>
          </p:nvPr>
        </p:nvSpPr>
        <p:spPr/>
        <p:txBody>
          <a:bodyPr/>
          <a:lstStyle/>
          <a:p>
            <a:fld id="{556CF4EA-415D-471D-94E8-C6295FCD669A}" type="slidenum">
              <a:rPr lang="en-US" smtClean="0"/>
              <a:t>6</a:t>
            </a:fld>
            <a:endParaRPr lang="en-US"/>
          </a:p>
        </p:txBody>
      </p:sp>
    </p:spTree>
    <p:extLst>
      <p:ext uri="{BB962C8B-B14F-4D97-AF65-F5344CB8AC3E}">
        <p14:creationId xmlns:p14="http://schemas.microsoft.com/office/powerpoint/2010/main" val="207861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theories on cuffed vs uncuffed tubes for pediatrics:  Cuffed is preferable for decreased air leak. Uncuffed tubes can cause laryngospasm, may cause tissue necrosis in prolonged intubations.  Although in EMS this may not be practical since sizing the tube correctly for pediatrics is HUGE.  NO WE DO NOT INTUBATE PEDIATRICS   This is why we use an IGEL.  </a:t>
            </a:r>
          </a:p>
        </p:txBody>
      </p:sp>
      <p:sp>
        <p:nvSpPr>
          <p:cNvPr id="4" name="Slide Number Placeholder 3"/>
          <p:cNvSpPr>
            <a:spLocks noGrp="1"/>
          </p:cNvSpPr>
          <p:nvPr>
            <p:ph type="sldNum" sz="quarter" idx="5"/>
          </p:nvPr>
        </p:nvSpPr>
        <p:spPr/>
        <p:txBody>
          <a:bodyPr/>
          <a:lstStyle/>
          <a:p>
            <a:fld id="{556CF4EA-415D-471D-94E8-C6295FCD669A}" type="slidenum">
              <a:rPr lang="en-US" smtClean="0"/>
              <a:t>7</a:t>
            </a:fld>
            <a:endParaRPr lang="en-US"/>
          </a:p>
        </p:txBody>
      </p:sp>
    </p:spTree>
    <p:extLst>
      <p:ext uri="{BB962C8B-B14F-4D97-AF65-F5344CB8AC3E}">
        <p14:creationId xmlns:p14="http://schemas.microsoft.com/office/powerpoint/2010/main" val="2498012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Simple BLS skills to help manage a pediatric airway, this is the position for BVM, and placing of an IGEL  Set yourself up for success by positioning the patient</a:t>
            </a:r>
          </a:p>
        </p:txBody>
      </p:sp>
      <p:sp>
        <p:nvSpPr>
          <p:cNvPr id="4" name="Slide Number Placeholder 3"/>
          <p:cNvSpPr>
            <a:spLocks noGrp="1"/>
          </p:cNvSpPr>
          <p:nvPr>
            <p:ph type="sldNum" sz="quarter" idx="5"/>
          </p:nvPr>
        </p:nvSpPr>
        <p:spPr/>
        <p:txBody>
          <a:bodyPr/>
          <a:lstStyle/>
          <a:p>
            <a:fld id="{556CF4EA-415D-471D-94E8-C6295FCD669A}" type="slidenum">
              <a:rPr lang="en-US" smtClean="0"/>
              <a:t>8</a:t>
            </a:fld>
            <a:endParaRPr lang="en-US"/>
          </a:p>
        </p:txBody>
      </p:sp>
    </p:spTree>
    <p:extLst>
      <p:ext uri="{BB962C8B-B14F-4D97-AF65-F5344CB8AC3E}">
        <p14:creationId xmlns:p14="http://schemas.microsoft.com/office/powerpoint/2010/main" val="310258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a time sensitive patient, as this is a rescue airway that is only good for 30 minutes.  :)  </a:t>
            </a:r>
          </a:p>
        </p:txBody>
      </p:sp>
      <p:sp>
        <p:nvSpPr>
          <p:cNvPr id="4" name="Slide Number Placeholder 3"/>
          <p:cNvSpPr>
            <a:spLocks noGrp="1"/>
          </p:cNvSpPr>
          <p:nvPr>
            <p:ph type="sldNum" sz="quarter" idx="5"/>
          </p:nvPr>
        </p:nvSpPr>
        <p:spPr/>
        <p:txBody>
          <a:bodyPr/>
          <a:lstStyle/>
          <a:p>
            <a:fld id="{556CF4EA-415D-471D-94E8-C6295FCD669A}" type="slidenum">
              <a:rPr lang="en-US" smtClean="0"/>
              <a:t>9</a:t>
            </a:fld>
            <a:endParaRPr lang="en-US"/>
          </a:p>
        </p:txBody>
      </p:sp>
    </p:spTree>
    <p:extLst>
      <p:ext uri="{BB962C8B-B14F-4D97-AF65-F5344CB8AC3E}">
        <p14:creationId xmlns:p14="http://schemas.microsoft.com/office/powerpoint/2010/main" val="497883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Instead of US telling them when to do this procedure, ask the room when would you need a needle </a:t>
            </a:r>
            <a:r>
              <a:rPr lang="en-US" err="1">
                <a:latin typeface="Calibri"/>
                <a:ea typeface="Calibri"/>
                <a:cs typeface="Calibri"/>
              </a:rPr>
              <a:t>cric</a:t>
            </a:r>
            <a:r>
              <a:rPr lang="en-US">
                <a:latin typeface="Calibri"/>
                <a:ea typeface="Calibri"/>
                <a:cs typeface="Calibri"/>
              </a:rPr>
              <a:t>?   EMS will always want black and white and it simply is not possible with this topic</a:t>
            </a:r>
          </a:p>
        </p:txBody>
      </p:sp>
      <p:sp>
        <p:nvSpPr>
          <p:cNvPr id="4" name="Slide Number Placeholder 3"/>
          <p:cNvSpPr>
            <a:spLocks noGrp="1"/>
          </p:cNvSpPr>
          <p:nvPr>
            <p:ph type="sldNum" sz="quarter" idx="5"/>
          </p:nvPr>
        </p:nvSpPr>
        <p:spPr/>
        <p:txBody>
          <a:bodyPr/>
          <a:lstStyle/>
          <a:p>
            <a:fld id="{556CF4EA-415D-471D-94E8-C6295FCD669A}" type="slidenum">
              <a:rPr lang="en-US" smtClean="0"/>
              <a:t>10</a:t>
            </a:fld>
            <a:endParaRPr lang="en-US"/>
          </a:p>
        </p:txBody>
      </p:sp>
    </p:spTree>
    <p:extLst>
      <p:ext uri="{BB962C8B-B14F-4D97-AF65-F5344CB8AC3E}">
        <p14:creationId xmlns:p14="http://schemas.microsoft.com/office/powerpoint/2010/main" val="139678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Take some time to discuss capnography and what would they expect?   It is a 10 Gauge needle and the patient WILL be retaining CO2.  What happens to people who retain CO?  They can develop Carbon Dioxide Narcosis which may lead to a depressed level of consciousness, coma, and ultimately death</a:t>
            </a:r>
          </a:p>
        </p:txBody>
      </p:sp>
      <p:sp>
        <p:nvSpPr>
          <p:cNvPr id="4" name="Slide Number Placeholder 3"/>
          <p:cNvSpPr>
            <a:spLocks noGrp="1"/>
          </p:cNvSpPr>
          <p:nvPr>
            <p:ph type="sldNum" sz="quarter" idx="5"/>
          </p:nvPr>
        </p:nvSpPr>
        <p:spPr/>
        <p:txBody>
          <a:bodyPr/>
          <a:lstStyle/>
          <a:p>
            <a:fld id="{556CF4EA-415D-471D-94E8-C6295FCD669A}" type="slidenum">
              <a:rPr lang="en-US" smtClean="0"/>
              <a:t>11</a:t>
            </a:fld>
            <a:endParaRPr lang="en-US"/>
          </a:p>
        </p:txBody>
      </p:sp>
    </p:spTree>
    <p:extLst>
      <p:ext uri="{BB962C8B-B14F-4D97-AF65-F5344CB8AC3E}">
        <p14:creationId xmlns:p14="http://schemas.microsoft.com/office/powerpoint/2010/main" val="203041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Ask the class if they can name conditions that prevent C02 from being removed from the body.  Not just ventilation…</a:t>
            </a:r>
          </a:p>
          <a:p>
            <a:r>
              <a:rPr lang="en-US">
                <a:latin typeface="Calibri"/>
                <a:ea typeface="Calibri"/>
                <a:cs typeface="Calibri"/>
              </a:rPr>
              <a:t>Take am moment to touch on Capnography in the most basic sense  Metabolic, Perfusion &amp; Ventilation. (MVP) Hypercapnia is the high levels of CO2 in your blood.  CO2 builds up because the ability to exhale is problematic – This is the reason that EMS must monitor capnography during this procedure to trend values.   Hypercapnia unchecked will lead to CO2 Narcosis  the delineating feature of CO2 narcosis== a depressed level of consciousness.  This may be difficult to realize with a needle </a:t>
            </a:r>
            <a:r>
              <a:rPr lang="en-US" err="1">
                <a:latin typeface="Calibri"/>
                <a:ea typeface="Calibri"/>
                <a:cs typeface="Calibri"/>
              </a:rPr>
              <a:t>cric</a:t>
            </a:r>
            <a:r>
              <a:rPr lang="en-US">
                <a:latin typeface="Calibri"/>
                <a:ea typeface="Calibri"/>
                <a:cs typeface="Calibri"/>
              </a:rPr>
              <a:t> as sedation may or will be on board.  It is VERY important to trend Capnography, and this is a time sensitive patient who needs fast intervention.  A needle </a:t>
            </a:r>
            <a:r>
              <a:rPr lang="en-US" err="1">
                <a:latin typeface="Calibri"/>
                <a:ea typeface="Calibri"/>
                <a:cs typeface="Calibri"/>
              </a:rPr>
              <a:t>cric</a:t>
            </a:r>
            <a:r>
              <a:rPr lang="en-US">
                <a:latin typeface="Calibri"/>
                <a:ea typeface="Calibri"/>
                <a:cs typeface="Calibri"/>
              </a:rPr>
              <a:t> should be the life saving treatment to get the patient to an ED who can then place an airway, including Woodstock.  Preferably within 30 min or less</a:t>
            </a:r>
          </a:p>
        </p:txBody>
      </p:sp>
      <p:sp>
        <p:nvSpPr>
          <p:cNvPr id="4" name="Slide Number Placeholder 3"/>
          <p:cNvSpPr>
            <a:spLocks noGrp="1"/>
          </p:cNvSpPr>
          <p:nvPr>
            <p:ph type="sldNum" sz="quarter" idx="5"/>
          </p:nvPr>
        </p:nvSpPr>
        <p:spPr/>
        <p:txBody>
          <a:bodyPr/>
          <a:lstStyle/>
          <a:p>
            <a:fld id="{556CF4EA-415D-471D-94E8-C6295FCD669A}" type="slidenum">
              <a:rPr lang="en-US" smtClean="0"/>
              <a:t>12</a:t>
            </a:fld>
            <a:endParaRPr lang="en-US"/>
          </a:p>
        </p:txBody>
      </p:sp>
    </p:spTree>
    <p:extLst>
      <p:ext uri="{BB962C8B-B14F-4D97-AF65-F5344CB8AC3E}">
        <p14:creationId xmlns:p14="http://schemas.microsoft.com/office/powerpoint/2010/main" val="22453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is 4</a:t>
            </a:r>
          </a:p>
        </p:txBody>
      </p:sp>
      <p:sp>
        <p:nvSpPr>
          <p:cNvPr id="4" name="Slide Number Placeholder 3"/>
          <p:cNvSpPr>
            <a:spLocks noGrp="1"/>
          </p:cNvSpPr>
          <p:nvPr>
            <p:ph type="sldNum" sz="quarter" idx="5"/>
          </p:nvPr>
        </p:nvSpPr>
        <p:spPr/>
        <p:txBody>
          <a:bodyPr/>
          <a:lstStyle/>
          <a:p>
            <a:fld id="{556CF4EA-415D-471D-94E8-C6295FCD669A}" type="slidenum">
              <a:rPr lang="en-US" smtClean="0"/>
              <a:t>13</a:t>
            </a:fld>
            <a:endParaRPr lang="en-US"/>
          </a:p>
        </p:txBody>
      </p:sp>
    </p:spTree>
    <p:extLst>
      <p:ext uri="{BB962C8B-B14F-4D97-AF65-F5344CB8AC3E}">
        <p14:creationId xmlns:p14="http://schemas.microsoft.com/office/powerpoint/2010/main" val="299184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390957-67CB-423C-812C-0084FE2D04F6}"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265939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90957-67CB-423C-812C-0084FE2D04F6}"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65999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90957-67CB-423C-812C-0084FE2D04F6}"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378346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90957-67CB-423C-812C-0084FE2D04F6}"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40830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390957-67CB-423C-812C-0084FE2D04F6}"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120961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390957-67CB-423C-812C-0084FE2D04F6}"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259730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390957-67CB-423C-812C-0084FE2D04F6}"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107451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390957-67CB-423C-812C-0084FE2D04F6}"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263815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90957-67CB-423C-812C-0084FE2D04F6}"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406338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390957-67CB-423C-812C-0084FE2D04F6}"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89535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390957-67CB-423C-812C-0084FE2D04F6}"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FFC88-E485-4770-AF00-3046F965A018}" type="slidenum">
              <a:rPr lang="en-US" smtClean="0"/>
              <a:t>‹#›</a:t>
            </a:fld>
            <a:endParaRPr lang="en-US"/>
          </a:p>
        </p:txBody>
      </p:sp>
    </p:spTree>
    <p:extLst>
      <p:ext uri="{BB962C8B-B14F-4D97-AF65-F5344CB8AC3E}">
        <p14:creationId xmlns:p14="http://schemas.microsoft.com/office/powerpoint/2010/main" val="257626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90957-67CB-423C-812C-0084FE2D04F6}"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FFC88-E485-4770-AF00-3046F965A018}" type="slidenum">
              <a:rPr lang="en-US" smtClean="0"/>
              <a:t>‹#›</a:t>
            </a:fld>
            <a:endParaRPr lang="en-US"/>
          </a:p>
        </p:txBody>
      </p:sp>
    </p:spTree>
    <p:extLst>
      <p:ext uri="{BB962C8B-B14F-4D97-AF65-F5344CB8AC3E}">
        <p14:creationId xmlns:p14="http://schemas.microsoft.com/office/powerpoint/2010/main" val="119642779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nm.org/for-medical-professionals/emergency-medical-services-northwest-suburb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u05uhVzzWP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reate.kahoot.it/share/airway-24/ac03fdd0-e35b-46c7-b92e-4b026856e07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prehospitalmed.com/2013/11/17/levitan-the-laryngeal-handshake-and-the-cartilaginous-cage/" TargetMode="External"/><Relationship Id="rId2" Type="http://schemas.openxmlformats.org/officeDocument/2006/relationships/hyperlink" Target="https://doi.org/10.1016/j.bja.2018.07.034" TargetMode="External"/><Relationship Id="rId1" Type="http://schemas.openxmlformats.org/officeDocument/2006/relationships/slideLayout" Target="../slideLayouts/slideLayout2.xml"/><Relationship Id="rId6" Type="http://schemas.openxmlformats.org/officeDocument/2006/relationships/hyperlink" Target="https://pubmed.gov/34517392" TargetMode="External"/><Relationship Id="rId5" Type="http://schemas.openxmlformats.org/officeDocument/2006/relationships/hyperlink" Target="http://www.ijciis.org/text.asp?2014/4/1/65/128015" TargetMode="External"/><Relationship Id="rId4" Type="http://schemas.openxmlformats.org/officeDocument/2006/relationships/hyperlink" Target="https://www.qxmd.com/r/919166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E0DB1EE-CA35-DE55-2A4B-EA8D9AEDABAF}"/>
              </a:ext>
            </a:extLst>
          </p:cNvPr>
          <p:cNvSpPr>
            <a:spLocks noGrp="1"/>
          </p:cNvSpPr>
          <p:nvPr>
            <p:ph type="ctrTitle"/>
          </p:nvPr>
        </p:nvSpPr>
        <p:spPr>
          <a:xfrm>
            <a:off x="3215729" y="1764407"/>
            <a:ext cx="5760846" cy="2310312"/>
          </a:xfrm>
        </p:spPr>
        <p:txBody>
          <a:bodyPr>
            <a:normAutofit/>
          </a:bodyPr>
          <a:lstStyle/>
          <a:p>
            <a:r>
              <a:rPr lang="en-US" sz="5200">
                <a:solidFill>
                  <a:schemeClr val="tx2"/>
                </a:solidFill>
              </a:rPr>
              <a:t>Airway Management &amp; Assessment</a:t>
            </a:r>
            <a:br>
              <a:rPr lang="en-US" sz="5200">
                <a:solidFill>
                  <a:schemeClr val="tx2"/>
                </a:solidFill>
              </a:rPr>
            </a:br>
            <a:r>
              <a:rPr lang="en-US" sz="5200">
                <a:solidFill>
                  <a:schemeClr val="tx2"/>
                </a:solidFill>
              </a:rPr>
              <a:t>		EMS TEAM</a:t>
            </a:r>
          </a:p>
        </p:txBody>
      </p:sp>
      <p:sp>
        <p:nvSpPr>
          <p:cNvPr id="3" name="Subtitle 2">
            <a:extLst>
              <a:ext uri="{FF2B5EF4-FFF2-40B4-BE49-F238E27FC236}">
                <a16:creationId xmlns:a16="http://schemas.microsoft.com/office/drawing/2014/main" id="{DB9984E2-D6DE-8656-18C7-84CFE78AED7D}"/>
              </a:ext>
            </a:extLst>
          </p:cNvPr>
          <p:cNvSpPr>
            <a:spLocks noGrp="1"/>
          </p:cNvSpPr>
          <p:nvPr>
            <p:ph type="subTitle" idx="1"/>
          </p:nvPr>
        </p:nvSpPr>
        <p:spPr>
          <a:xfrm>
            <a:off x="3215729" y="4165152"/>
            <a:ext cx="5760846" cy="682079"/>
          </a:xfrm>
        </p:spPr>
        <p:txBody>
          <a:bodyPr>
            <a:normAutofit/>
          </a:bodyPr>
          <a:lstStyle/>
          <a:p>
            <a:r>
              <a:rPr lang="en-US">
                <a:solidFill>
                  <a:schemeClr val="tx2"/>
                </a:solidFill>
              </a:rPr>
              <a:t>MWLC EMSS  10-2024</a:t>
            </a:r>
          </a:p>
        </p:txBody>
      </p:sp>
    </p:spTree>
    <p:extLst>
      <p:ext uri="{BB962C8B-B14F-4D97-AF65-F5344CB8AC3E}">
        <p14:creationId xmlns:p14="http://schemas.microsoft.com/office/powerpoint/2010/main" val="27986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689BD2-B29F-85FC-64CC-8AD819E4F482}"/>
              </a:ext>
            </a:extLst>
          </p:cNvPr>
          <p:cNvPicPr>
            <a:picLocks noChangeAspect="1"/>
          </p:cNvPicPr>
          <p:nvPr/>
        </p:nvPicPr>
        <p:blipFill>
          <a:blip r:embed="rId3"/>
          <a:stretch>
            <a:fillRect/>
          </a:stretch>
        </p:blipFill>
        <p:spPr>
          <a:xfrm>
            <a:off x="67731" y="2888090"/>
            <a:ext cx="4189821" cy="2098128"/>
          </a:xfrm>
          <a:prstGeom prst="rect">
            <a:avLst/>
          </a:prstGeom>
        </p:spPr>
      </p:pic>
      <p:sp>
        <p:nvSpPr>
          <p:cNvPr id="7" name="TextBox 6">
            <a:extLst>
              <a:ext uri="{FF2B5EF4-FFF2-40B4-BE49-F238E27FC236}">
                <a16:creationId xmlns:a16="http://schemas.microsoft.com/office/drawing/2014/main" id="{6BD7EEB6-B795-FBA4-2A79-B5A74ECEF92C}"/>
              </a:ext>
            </a:extLst>
          </p:cNvPr>
          <p:cNvSpPr txBox="1"/>
          <p:nvPr/>
        </p:nvSpPr>
        <p:spPr>
          <a:xfrm>
            <a:off x="181069" y="5169529"/>
            <a:ext cx="3456211" cy="1200329"/>
          </a:xfrm>
          <a:prstGeom prst="rect">
            <a:avLst/>
          </a:prstGeom>
          <a:noFill/>
          <a:ln w="57150">
            <a:solidFill>
              <a:srgbClr val="7030A0"/>
            </a:solidFill>
          </a:ln>
        </p:spPr>
        <p:txBody>
          <a:bodyPr wrap="square" rtlCol="0">
            <a:spAutoFit/>
          </a:bodyPr>
          <a:lstStyle/>
          <a:p>
            <a:pPr marL="0" indent="0">
              <a:buNone/>
            </a:pPr>
            <a:r>
              <a:rPr lang="en-US" sz="2400"/>
              <a:t>Very small children false placement is common</a:t>
            </a:r>
          </a:p>
          <a:p>
            <a:pPr marL="0" indent="0">
              <a:buNone/>
            </a:pPr>
            <a:r>
              <a:rPr lang="en-US" sz="2400"/>
              <a:t> excessive bleeding</a:t>
            </a:r>
          </a:p>
        </p:txBody>
      </p:sp>
      <p:sp>
        <p:nvSpPr>
          <p:cNvPr id="8" name="TextBox 7">
            <a:extLst>
              <a:ext uri="{FF2B5EF4-FFF2-40B4-BE49-F238E27FC236}">
                <a16:creationId xmlns:a16="http://schemas.microsoft.com/office/drawing/2014/main" id="{7DA59F3C-BC9E-94D5-3433-AD15B9160EAF}"/>
              </a:ext>
            </a:extLst>
          </p:cNvPr>
          <p:cNvSpPr txBox="1"/>
          <p:nvPr/>
        </p:nvSpPr>
        <p:spPr>
          <a:xfrm>
            <a:off x="5500899" y="3980290"/>
            <a:ext cx="6462985" cy="2800767"/>
          </a:xfrm>
          <a:prstGeom prst="rect">
            <a:avLst/>
          </a:prstGeom>
          <a:noFill/>
          <a:ln w="57150">
            <a:solidFill>
              <a:srgbClr val="7030A0"/>
            </a:solidFill>
          </a:ln>
        </p:spPr>
        <p:txBody>
          <a:bodyPr wrap="square" rtlCol="0">
            <a:spAutoFit/>
          </a:bodyPr>
          <a:lstStyle/>
          <a:p>
            <a:pPr marL="0" indent="0">
              <a:buNone/>
            </a:pPr>
            <a:r>
              <a:rPr lang="en-US" sz="3200" b="1"/>
              <a:t>Contraindications</a:t>
            </a:r>
          </a:p>
          <a:p>
            <a:pPr marL="0" indent="0">
              <a:buNone/>
            </a:pPr>
            <a:r>
              <a:rPr lang="en-US" sz="2400"/>
              <a:t>Inability to identify landmarks</a:t>
            </a:r>
          </a:p>
          <a:p>
            <a:pPr marL="0" indent="0">
              <a:buNone/>
            </a:pPr>
            <a:r>
              <a:rPr lang="en-US" sz="2400"/>
              <a:t>Tracheal transection or severe trauma</a:t>
            </a:r>
          </a:p>
          <a:p>
            <a:pPr marL="0" indent="0">
              <a:buNone/>
            </a:pPr>
            <a:endParaRPr lang="en-US" sz="2400"/>
          </a:p>
          <a:p>
            <a:pPr marL="0" indent="0">
              <a:buNone/>
            </a:pPr>
            <a:r>
              <a:rPr lang="en-US" sz="2400" b="1">
                <a:solidFill>
                  <a:srgbClr val="FF0000"/>
                </a:solidFill>
              </a:rPr>
              <a:t>When used as a rescue airway no absolute contraindications</a:t>
            </a:r>
          </a:p>
          <a:p>
            <a:pPr marL="0" indent="0">
              <a:buNone/>
            </a:pPr>
            <a:endParaRPr lang="en-US" sz="2400"/>
          </a:p>
        </p:txBody>
      </p:sp>
      <p:sp>
        <p:nvSpPr>
          <p:cNvPr id="9" name="TextBox 8">
            <a:extLst>
              <a:ext uri="{FF2B5EF4-FFF2-40B4-BE49-F238E27FC236}">
                <a16:creationId xmlns:a16="http://schemas.microsoft.com/office/drawing/2014/main" id="{1F76D29B-4F77-C339-F8EA-9045B0B27E06}"/>
              </a:ext>
            </a:extLst>
          </p:cNvPr>
          <p:cNvSpPr txBox="1"/>
          <p:nvPr/>
        </p:nvSpPr>
        <p:spPr>
          <a:xfrm>
            <a:off x="3362036" y="0"/>
            <a:ext cx="7991764" cy="769441"/>
          </a:xfrm>
          <a:prstGeom prst="rect">
            <a:avLst/>
          </a:prstGeom>
          <a:noFill/>
        </p:spPr>
        <p:txBody>
          <a:bodyPr wrap="square" rtlCol="0">
            <a:spAutoFit/>
          </a:bodyPr>
          <a:lstStyle/>
          <a:p>
            <a:r>
              <a:rPr lang="en-US" sz="4400"/>
              <a:t>Needle Cricothyrotomy</a:t>
            </a:r>
          </a:p>
        </p:txBody>
      </p:sp>
      <p:sp>
        <p:nvSpPr>
          <p:cNvPr id="14" name="TextBox 13">
            <a:extLst>
              <a:ext uri="{FF2B5EF4-FFF2-40B4-BE49-F238E27FC236}">
                <a16:creationId xmlns:a16="http://schemas.microsoft.com/office/drawing/2014/main" id="{732BA6F8-30DB-3EC1-CF9A-5B48C4B85D43}"/>
              </a:ext>
            </a:extLst>
          </p:cNvPr>
          <p:cNvSpPr txBox="1"/>
          <p:nvPr/>
        </p:nvSpPr>
        <p:spPr>
          <a:xfrm>
            <a:off x="4409038" y="1052945"/>
            <a:ext cx="2869217" cy="1692771"/>
          </a:xfrm>
          <a:prstGeom prst="rect">
            <a:avLst/>
          </a:prstGeom>
          <a:noFill/>
          <a:ln w="57150">
            <a:solidFill>
              <a:srgbClr val="7030A0"/>
            </a:solidFill>
          </a:ln>
        </p:spPr>
        <p:txBody>
          <a:bodyPr wrap="square" rtlCol="0">
            <a:spAutoFit/>
          </a:bodyPr>
          <a:lstStyle/>
          <a:p>
            <a:pPr marL="0" indent="0">
              <a:buNone/>
            </a:pPr>
            <a:r>
              <a:rPr lang="en-US" sz="3200" b="1"/>
              <a:t>INDICATIONS</a:t>
            </a:r>
          </a:p>
          <a:p>
            <a:pPr marL="0" indent="0">
              <a:buNone/>
            </a:pPr>
            <a:r>
              <a:rPr lang="en-US" sz="2400"/>
              <a:t>Cannot Intubate</a:t>
            </a:r>
          </a:p>
          <a:p>
            <a:pPr marL="0" indent="0">
              <a:buNone/>
            </a:pPr>
            <a:r>
              <a:rPr lang="en-US" sz="2400"/>
              <a:t>Cannot insert I Gel</a:t>
            </a:r>
          </a:p>
          <a:p>
            <a:pPr marL="0" indent="0">
              <a:buNone/>
            </a:pPr>
            <a:r>
              <a:rPr lang="en-US" sz="2400"/>
              <a:t>Cannot ventilate</a:t>
            </a:r>
          </a:p>
        </p:txBody>
      </p:sp>
      <p:pic>
        <p:nvPicPr>
          <p:cNvPr id="16" name="Picture 15">
            <a:extLst>
              <a:ext uri="{FF2B5EF4-FFF2-40B4-BE49-F238E27FC236}">
                <a16:creationId xmlns:a16="http://schemas.microsoft.com/office/drawing/2014/main" id="{77F3A7DE-A180-FA56-415A-6E92FAD4F9BC}"/>
              </a:ext>
            </a:extLst>
          </p:cNvPr>
          <p:cNvPicPr>
            <a:picLocks noChangeAspect="1"/>
          </p:cNvPicPr>
          <p:nvPr/>
        </p:nvPicPr>
        <p:blipFill>
          <a:blip r:embed="rId4"/>
          <a:stretch>
            <a:fillRect/>
          </a:stretch>
        </p:blipFill>
        <p:spPr>
          <a:xfrm>
            <a:off x="7725353" y="877453"/>
            <a:ext cx="2745163" cy="2452255"/>
          </a:xfrm>
          <a:prstGeom prst="rect">
            <a:avLst/>
          </a:prstGeom>
        </p:spPr>
      </p:pic>
    </p:spTree>
    <p:extLst>
      <p:ext uri="{BB962C8B-B14F-4D97-AF65-F5344CB8AC3E}">
        <p14:creationId xmlns:p14="http://schemas.microsoft.com/office/powerpoint/2010/main" val="2887270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9C928-CBCC-BB2B-5965-A7F3F9A96B76}"/>
              </a:ext>
            </a:extLst>
          </p:cNvPr>
          <p:cNvSpPr>
            <a:spLocks noGrp="1"/>
          </p:cNvSpPr>
          <p:nvPr>
            <p:ph type="title"/>
          </p:nvPr>
        </p:nvSpPr>
        <p:spPr/>
        <p:txBody>
          <a:bodyPr/>
          <a:lstStyle/>
          <a:p>
            <a:r>
              <a:rPr lang="en-US"/>
              <a:t> </a:t>
            </a:r>
          </a:p>
        </p:txBody>
      </p:sp>
      <p:sp>
        <p:nvSpPr>
          <p:cNvPr id="4" name="Content Placeholder 3">
            <a:extLst>
              <a:ext uri="{FF2B5EF4-FFF2-40B4-BE49-F238E27FC236}">
                <a16:creationId xmlns:a16="http://schemas.microsoft.com/office/drawing/2014/main" id="{C0BD2CAB-6679-576C-57B3-756F0FE02215}"/>
              </a:ext>
            </a:extLst>
          </p:cNvPr>
          <p:cNvSpPr>
            <a:spLocks noGrp="1"/>
          </p:cNvSpPr>
          <p:nvPr>
            <p:ph sz="half" idx="1"/>
          </p:nvPr>
        </p:nvSpPr>
        <p:spPr>
          <a:xfrm>
            <a:off x="332509" y="280988"/>
            <a:ext cx="5687291" cy="5895975"/>
          </a:xfrm>
        </p:spPr>
        <p:txBody>
          <a:bodyPr>
            <a:normAutofit/>
          </a:bodyPr>
          <a:lstStyle/>
          <a:p>
            <a:endParaRPr lang="en-US"/>
          </a:p>
          <a:p>
            <a:endParaRPr lang="en-US"/>
          </a:p>
          <a:p>
            <a:endParaRPr lang="en-US"/>
          </a:p>
          <a:p>
            <a:endParaRPr lang="en-US"/>
          </a:p>
          <a:p>
            <a:pPr marL="0" indent="0">
              <a:buNone/>
            </a:pPr>
            <a:r>
              <a:rPr lang="en-US"/>
              <a:t>Does not allow for good elimination of C02</a:t>
            </a:r>
          </a:p>
          <a:p>
            <a:pPr marL="0" indent="0">
              <a:buNone/>
            </a:pPr>
            <a:r>
              <a:rPr lang="en-US"/>
              <a:t>C02 accumulates rapidly (expect this)</a:t>
            </a:r>
          </a:p>
          <a:p>
            <a:pPr marL="0" indent="0">
              <a:buNone/>
            </a:pPr>
            <a:r>
              <a:rPr lang="en-US"/>
              <a:t>Requires one person to monitor </a:t>
            </a:r>
            <a:r>
              <a:rPr lang="en-US" b="1"/>
              <a:t>CONSTANTLY</a:t>
            </a:r>
          </a:p>
          <a:p>
            <a:pPr marL="0" indent="0">
              <a:buNone/>
            </a:pPr>
            <a:r>
              <a:rPr lang="en-US"/>
              <a:t>Ineffective tidal volume r/t size of needle</a:t>
            </a:r>
          </a:p>
        </p:txBody>
      </p:sp>
      <p:sp>
        <p:nvSpPr>
          <p:cNvPr id="5" name="Content Placeholder 4">
            <a:extLst>
              <a:ext uri="{FF2B5EF4-FFF2-40B4-BE49-F238E27FC236}">
                <a16:creationId xmlns:a16="http://schemas.microsoft.com/office/drawing/2014/main" id="{77F7F244-4866-3A5A-174E-D88A31ACD0F5}"/>
              </a:ext>
            </a:extLst>
          </p:cNvPr>
          <p:cNvSpPr>
            <a:spLocks noGrp="1"/>
          </p:cNvSpPr>
          <p:nvPr>
            <p:ph sz="half" idx="2"/>
          </p:nvPr>
        </p:nvSpPr>
        <p:spPr>
          <a:xfrm>
            <a:off x="6172200" y="1690689"/>
            <a:ext cx="5257800" cy="4486274"/>
          </a:xfrm>
        </p:spPr>
        <p:txBody>
          <a:bodyPr>
            <a:normAutofit/>
          </a:bodyPr>
          <a:lstStyle/>
          <a:p>
            <a:pPr marL="0" indent="0">
              <a:buNone/>
            </a:pPr>
            <a:endParaRPr lang="en-US"/>
          </a:p>
          <a:p>
            <a:pPr marL="0" indent="0">
              <a:buNone/>
            </a:pPr>
            <a:r>
              <a:rPr lang="en-US"/>
              <a:t>Temporary relief 30-40 min</a:t>
            </a:r>
          </a:p>
          <a:p>
            <a:pPr marL="0" indent="0">
              <a:buNone/>
            </a:pPr>
            <a:r>
              <a:rPr lang="en-US"/>
              <a:t>Does not protect airway from aspiration</a:t>
            </a:r>
          </a:p>
          <a:p>
            <a:pPr marL="0" indent="0">
              <a:buNone/>
            </a:pPr>
            <a:r>
              <a:rPr lang="en-US"/>
              <a:t>Unable to suction through</a:t>
            </a:r>
          </a:p>
          <a:p>
            <a:pPr marL="0" indent="0">
              <a:buNone/>
            </a:pPr>
            <a:r>
              <a:rPr lang="en-US"/>
              <a:t>IT IS INVASIVE</a:t>
            </a:r>
          </a:p>
        </p:txBody>
      </p:sp>
      <p:sp>
        <p:nvSpPr>
          <p:cNvPr id="6" name="TextBox 5">
            <a:extLst>
              <a:ext uri="{FF2B5EF4-FFF2-40B4-BE49-F238E27FC236}">
                <a16:creationId xmlns:a16="http://schemas.microsoft.com/office/drawing/2014/main" id="{37A1023A-9E2D-5549-3042-736E2C5C6C43}"/>
              </a:ext>
            </a:extLst>
          </p:cNvPr>
          <p:cNvSpPr txBox="1"/>
          <p:nvPr/>
        </p:nvSpPr>
        <p:spPr>
          <a:xfrm rot="19943314">
            <a:off x="1219832" y="3173230"/>
            <a:ext cx="10300975" cy="830997"/>
          </a:xfrm>
          <a:prstGeom prst="rect">
            <a:avLst/>
          </a:prstGeom>
          <a:noFill/>
        </p:spPr>
        <p:txBody>
          <a:bodyPr wrap="square" rtlCol="0">
            <a:spAutoFit/>
          </a:bodyPr>
          <a:lstStyle/>
          <a:p>
            <a:r>
              <a:rPr lang="en-US" sz="4800">
                <a:solidFill>
                  <a:srgbClr val="FF0000"/>
                </a:solidFill>
              </a:rPr>
              <a:t>Is to be used as only a </a:t>
            </a:r>
            <a:r>
              <a:rPr lang="en-US" sz="4800" b="1">
                <a:solidFill>
                  <a:srgbClr val="FF0000"/>
                </a:solidFill>
              </a:rPr>
              <a:t>LAST RESORT</a:t>
            </a:r>
          </a:p>
        </p:txBody>
      </p:sp>
      <p:pic>
        <p:nvPicPr>
          <p:cNvPr id="7" name="Picture 6">
            <a:extLst>
              <a:ext uri="{FF2B5EF4-FFF2-40B4-BE49-F238E27FC236}">
                <a16:creationId xmlns:a16="http://schemas.microsoft.com/office/drawing/2014/main" id="{92F609CF-025C-167C-E508-B1824A03C5D2}"/>
              </a:ext>
            </a:extLst>
          </p:cNvPr>
          <p:cNvPicPr>
            <a:picLocks noChangeAspect="1"/>
          </p:cNvPicPr>
          <p:nvPr/>
        </p:nvPicPr>
        <p:blipFill>
          <a:blip r:embed="rId3"/>
          <a:stretch>
            <a:fillRect/>
          </a:stretch>
        </p:blipFill>
        <p:spPr>
          <a:xfrm>
            <a:off x="2590800" y="113934"/>
            <a:ext cx="4531360" cy="1905000"/>
          </a:xfrm>
          <a:prstGeom prst="rect">
            <a:avLst/>
          </a:prstGeom>
        </p:spPr>
      </p:pic>
      <p:sp>
        <p:nvSpPr>
          <p:cNvPr id="9" name="TextBox 8">
            <a:extLst>
              <a:ext uri="{FF2B5EF4-FFF2-40B4-BE49-F238E27FC236}">
                <a16:creationId xmlns:a16="http://schemas.microsoft.com/office/drawing/2014/main" id="{6200E148-4BB0-C1D9-5E08-406EF220335E}"/>
              </a:ext>
            </a:extLst>
          </p:cNvPr>
          <p:cNvSpPr txBox="1"/>
          <p:nvPr/>
        </p:nvSpPr>
        <p:spPr>
          <a:xfrm>
            <a:off x="220749" y="2091319"/>
            <a:ext cx="10794287" cy="4475532"/>
          </a:xfrm>
          <a:prstGeom prst="rect">
            <a:avLst/>
          </a:prstGeom>
          <a:noFill/>
          <a:ln w="57150">
            <a:solidFill>
              <a:srgbClr val="7030A0"/>
            </a:solidFill>
          </a:ln>
        </p:spPr>
        <p:txBody>
          <a:bodyPr wrap="square" rtlCol="0">
            <a:spAutoFit/>
          </a:bodyPr>
          <a:lstStyle/>
          <a:p>
            <a:endParaRPr lang="en-US"/>
          </a:p>
        </p:txBody>
      </p:sp>
    </p:spTree>
    <p:extLst>
      <p:ext uri="{BB962C8B-B14F-4D97-AF65-F5344CB8AC3E}">
        <p14:creationId xmlns:p14="http://schemas.microsoft.com/office/powerpoint/2010/main" val="33762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75DA-B7D3-A006-995F-2D7D07610241}"/>
              </a:ext>
            </a:extLst>
          </p:cNvPr>
          <p:cNvSpPr>
            <a:spLocks noGrp="1"/>
          </p:cNvSpPr>
          <p:nvPr>
            <p:ph type="title"/>
          </p:nvPr>
        </p:nvSpPr>
        <p:spPr>
          <a:xfrm>
            <a:off x="604520" y="-148114"/>
            <a:ext cx="10515600" cy="1325563"/>
          </a:xfrm>
        </p:spPr>
        <p:txBody>
          <a:bodyPr/>
          <a:lstStyle/>
          <a:p>
            <a:pPr algn="ctr"/>
            <a:r>
              <a:rPr lang="en-US">
                <a:ea typeface="Calibri Light"/>
                <a:cs typeface="Calibri Light"/>
              </a:rPr>
              <a:t>Hypercapnia</a:t>
            </a:r>
            <a:endParaRPr lang="en-US"/>
          </a:p>
        </p:txBody>
      </p:sp>
      <p:sp>
        <p:nvSpPr>
          <p:cNvPr id="3" name="Content Placeholder 2">
            <a:extLst>
              <a:ext uri="{FF2B5EF4-FFF2-40B4-BE49-F238E27FC236}">
                <a16:creationId xmlns:a16="http://schemas.microsoft.com/office/drawing/2014/main" id="{DBD50F68-1582-7A63-F521-372ED8BEF581}"/>
              </a:ext>
            </a:extLst>
          </p:cNvPr>
          <p:cNvSpPr>
            <a:spLocks noGrp="1"/>
          </p:cNvSpPr>
          <p:nvPr>
            <p:ph sz="half" idx="1"/>
          </p:nvPr>
        </p:nvSpPr>
        <p:spPr>
          <a:xfrm>
            <a:off x="838201" y="1159747"/>
            <a:ext cx="5181600" cy="4351338"/>
          </a:xfrm>
        </p:spPr>
        <p:txBody>
          <a:bodyPr vert="horz" lIns="91440" tIns="45720" rIns="91440" bIns="45720" rtlCol="0" anchor="t">
            <a:normAutofit/>
          </a:bodyPr>
          <a:lstStyle/>
          <a:p>
            <a:pPr marL="0" indent="0">
              <a:buNone/>
            </a:pPr>
            <a:r>
              <a:rPr lang="en-US">
                <a:ea typeface="Calibri"/>
                <a:cs typeface="Calibri"/>
              </a:rPr>
              <a:t>Excess CO2 in body</a:t>
            </a:r>
          </a:p>
          <a:p>
            <a:pPr marL="0" indent="0">
              <a:buNone/>
            </a:pPr>
            <a:r>
              <a:rPr lang="en-US">
                <a:ea typeface="Calibri"/>
                <a:cs typeface="Calibri"/>
              </a:rPr>
              <a:t>Caused by any condition that prevents CO2 from getting out of your body</a:t>
            </a:r>
          </a:p>
          <a:p>
            <a:pPr marL="0" indent="0">
              <a:buNone/>
            </a:pPr>
            <a:r>
              <a:rPr lang="en-US">
                <a:ea typeface="Calibri"/>
                <a:cs typeface="Calibri"/>
              </a:rPr>
              <a:t>Use capnography to monitor</a:t>
            </a:r>
          </a:p>
          <a:p>
            <a:pPr marL="0" indent="0">
              <a:buNone/>
            </a:pPr>
            <a:r>
              <a:rPr lang="en-US">
                <a:ea typeface="Calibri"/>
                <a:cs typeface="Calibri"/>
              </a:rPr>
              <a:t>Keep transport time short</a:t>
            </a:r>
          </a:p>
          <a:p>
            <a:pPr marL="0" indent="0">
              <a:buNone/>
            </a:pPr>
            <a:endParaRPr lang="en-US">
              <a:ea typeface="Calibri"/>
              <a:cs typeface="Calibri"/>
            </a:endParaRPr>
          </a:p>
        </p:txBody>
      </p:sp>
      <p:sp>
        <p:nvSpPr>
          <p:cNvPr id="4" name="Content Placeholder 3">
            <a:extLst>
              <a:ext uri="{FF2B5EF4-FFF2-40B4-BE49-F238E27FC236}">
                <a16:creationId xmlns:a16="http://schemas.microsoft.com/office/drawing/2014/main" id="{7A185713-C727-A291-51F8-036EAE5DA42A}"/>
              </a:ext>
            </a:extLst>
          </p:cNvPr>
          <p:cNvSpPr>
            <a:spLocks noGrp="1"/>
          </p:cNvSpPr>
          <p:nvPr>
            <p:ph sz="half" idx="2"/>
          </p:nvPr>
        </p:nvSpPr>
        <p:spPr/>
        <p:txBody>
          <a:bodyPr vert="horz" lIns="91440" tIns="45720" rIns="91440" bIns="45720" rtlCol="0" anchor="t">
            <a:normAutofit/>
          </a:bodyPr>
          <a:lstStyle/>
          <a:p>
            <a:pPr marL="0" indent="0">
              <a:buNone/>
            </a:pPr>
            <a:r>
              <a:rPr lang="en-US" b="1">
                <a:ea typeface="Calibri"/>
                <a:cs typeface="Calibri"/>
              </a:rPr>
              <a:t>AKA</a:t>
            </a:r>
            <a:endParaRPr lang="en-US" b="1"/>
          </a:p>
          <a:p>
            <a:pPr marL="0" indent="0">
              <a:buNone/>
            </a:pPr>
            <a:r>
              <a:rPr lang="en-US">
                <a:ea typeface="Calibri"/>
                <a:cs typeface="Calibri"/>
              </a:rPr>
              <a:t>Ventilating through a 10 G needle into the trachea will allow a small volume of O2 to pass to the lungs</a:t>
            </a:r>
          </a:p>
          <a:p>
            <a:pPr marL="0" indent="0">
              <a:buNone/>
            </a:pPr>
            <a:r>
              <a:rPr lang="en-US">
                <a:ea typeface="Calibri"/>
                <a:cs typeface="Calibri"/>
              </a:rPr>
              <a:t>Difficult to exhale through a 10G needle</a:t>
            </a:r>
          </a:p>
          <a:p>
            <a:pPr marL="0" indent="0">
              <a:buNone/>
            </a:pPr>
            <a:r>
              <a:rPr lang="en-US">
                <a:ea typeface="Calibri"/>
                <a:cs typeface="Calibri"/>
              </a:rPr>
              <a:t>This causes an increase in CO2 = elevated capnography number</a:t>
            </a:r>
          </a:p>
          <a:p>
            <a:pPr marL="0" indent="0">
              <a:buNone/>
            </a:pPr>
            <a:r>
              <a:rPr lang="en-US">
                <a:ea typeface="Calibri"/>
                <a:cs typeface="Calibri"/>
              </a:rPr>
              <a:t>TREND THESE NUMBERS</a:t>
            </a:r>
          </a:p>
          <a:p>
            <a:pPr marL="0" indent="0">
              <a:buNone/>
            </a:pPr>
            <a:endParaRPr lang="en-US">
              <a:ea typeface="Calibri"/>
              <a:cs typeface="Calibri"/>
            </a:endParaRPr>
          </a:p>
        </p:txBody>
      </p:sp>
      <p:pic>
        <p:nvPicPr>
          <p:cNvPr id="9" name="Picture 8">
            <a:extLst>
              <a:ext uri="{FF2B5EF4-FFF2-40B4-BE49-F238E27FC236}">
                <a16:creationId xmlns:a16="http://schemas.microsoft.com/office/drawing/2014/main" id="{772C7CD5-202A-77E9-04E7-278D3C91BB45}"/>
              </a:ext>
            </a:extLst>
          </p:cNvPr>
          <p:cNvPicPr>
            <a:picLocks noChangeAspect="1"/>
          </p:cNvPicPr>
          <p:nvPr/>
        </p:nvPicPr>
        <p:blipFill>
          <a:blip r:embed="rId3"/>
          <a:stretch>
            <a:fillRect/>
          </a:stretch>
        </p:blipFill>
        <p:spPr>
          <a:xfrm>
            <a:off x="914400" y="4866640"/>
            <a:ext cx="1991360" cy="1991360"/>
          </a:xfrm>
          <a:prstGeom prst="rect">
            <a:avLst/>
          </a:prstGeom>
        </p:spPr>
      </p:pic>
      <p:pic>
        <p:nvPicPr>
          <p:cNvPr id="5" name="Picture 4">
            <a:extLst>
              <a:ext uri="{FF2B5EF4-FFF2-40B4-BE49-F238E27FC236}">
                <a16:creationId xmlns:a16="http://schemas.microsoft.com/office/drawing/2014/main" id="{E6776610-DC3C-3F5D-7DD5-9BDABCA919B1}"/>
              </a:ext>
            </a:extLst>
          </p:cNvPr>
          <p:cNvPicPr>
            <a:picLocks noChangeAspect="1"/>
          </p:cNvPicPr>
          <p:nvPr/>
        </p:nvPicPr>
        <p:blipFill>
          <a:blip r:embed="rId4"/>
          <a:stretch>
            <a:fillRect/>
          </a:stretch>
        </p:blipFill>
        <p:spPr>
          <a:xfrm>
            <a:off x="-45719" y="1292542"/>
            <a:ext cx="5750560" cy="5417503"/>
          </a:xfrm>
          <a:prstGeom prst="rect">
            <a:avLst/>
          </a:prstGeom>
        </p:spPr>
      </p:pic>
      <p:sp>
        <p:nvSpPr>
          <p:cNvPr id="6" name="Oval 5">
            <a:extLst>
              <a:ext uri="{FF2B5EF4-FFF2-40B4-BE49-F238E27FC236}">
                <a16:creationId xmlns:a16="http://schemas.microsoft.com/office/drawing/2014/main" id="{403B0C26-4FE9-10B1-9A93-3BC348D9D167}"/>
              </a:ext>
            </a:extLst>
          </p:cNvPr>
          <p:cNvSpPr/>
          <p:nvPr/>
        </p:nvSpPr>
        <p:spPr>
          <a:xfrm>
            <a:off x="1859280" y="2583179"/>
            <a:ext cx="467360" cy="38354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6094C-1E27-4E0F-0C08-E3A5081FF5BC}"/>
              </a:ext>
            </a:extLst>
          </p:cNvPr>
          <p:cNvSpPr/>
          <p:nvPr/>
        </p:nvSpPr>
        <p:spPr>
          <a:xfrm>
            <a:off x="1828800" y="5262563"/>
            <a:ext cx="711200" cy="47783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6E87C5-1B0D-868E-D9A8-538648EEA236}"/>
              </a:ext>
            </a:extLst>
          </p:cNvPr>
          <p:cNvSpPr/>
          <p:nvPr/>
        </p:nvSpPr>
        <p:spPr>
          <a:xfrm>
            <a:off x="4660899" y="2583179"/>
            <a:ext cx="467360" cy="38354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026FE67-BAF7-BCCE-0BC7-8EC3BFC0851C}"/>
              </a:ext>
            </a:extLst>
          </p:cNvPr>
          <p:cNvSpPr txBox="1"/>
          <p:nvPr/>
        </p:nvSpPr>
        <p:spPr>
          <a:xfrm>
            <a:off x="2905760" y="4814094"/>
            <a:ext cx="2910841" cy="2600959"/>
          </a:xfrm>
          <a:prstGeom prst="rect">
            <a:avLst/>
          </a:prstGeom>
          <a:solidFill>
            <a:schemeClr val="accent1">
              <a:lumMod val="20000"/>
              <a:lumOff val="80000"/>
            </a:schemeClr>
          </a:solidFill>
        </p:spPr>
        <p:txBody>
          <a:bodyPr wrap="square" rtlCol="0">
            <a:spAutoFit/>
          </a:bodyPr>
          <a:lstStyle/>
          <a:p>
            <a:endParaRPr lang="en-US"/>
          </a:p>
        </p:txBody>
      </p:sp>
    </p:spTree>
    <p:extLst>
      <p:ext uri="{BB962C8B-B14F-4D97-AF65-F5344CB8AC3E}">
        <p14:creationId xmlns:p14="http://schemas.microsoft.com/office/powerpoint/2010/main" val="11675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98656-A2CB-30D2-6EE7-D2BF45278A02}"/>
              </a:ext>
            </a:extLst>
          </p:cNvPr>
          <p:cNvSpPr>
            <a:spLocks noGrp="1"/>
          </p:cNvSpPr>
          <p:nvPr>
            <p:ph type="title"/>
          </p:nvPr>
        </p:nvSpPr>
        <p:spPr>
          <a:xfrm>
            <a:off x="6716099" y="-1992759"/>
            <a:ext cx="5475901" cy="396687"/>
          </a:xfrm>
        </p:spPr>
        <p:txBody>
          <a:bodyPr>
            <a:normAutofit fontScale="90000"/>
          </a:bodyPr>
          <a:lstStyle/>
          <a:p>
            <a:r>
              <a:rPr lang="en-US"/>
              <a:t>Check for understanding</a:t>
            </a:r>
          </a:p>
        </p:txBody>
      </p:sp>
      <p:sp>
        <p:nvSpPr>
          <p:cNvPr id="6" name="Content Placeholder 5">
            <a:extLst>
              <a:ext uri="{FF2B5EF4-FFF2-40B4-BE49-F238E27FC236}">
                <a16:creationId xmlns:a16="http://schemas.microsoft.com/office/drawing/2014/main" id="{5CC66815-5F93-9F28-A717-B5A55C58C49C}"/>
              </a:ext>
            </a:extLst>
          </p:cNvPr>
          <p:cNvSpPr>
            <a:spLocks noGrp="1"/>
          </p:cNvSpPr>
          <p:nvPr>
            <p:ph idx="1"/>
          </p:nvPr>
        </p:nvSpPr>
        <p:spPr>
          <a:xfrm>
            <a:off x="0" y="1107441"/>
            <a:ext cx="7843520" cy="4287520"/>
          </a:xfrm>
        </p:spPr>
        <p:txBody>
          <a:bodyPr>
            <a:normAutofit fontScale="92500" lnSpcReduction="10000"/>
          </a:bodyPr>
          <a:lstStyle/>
          <a:p>
            <a:pPr marL="0" indent="0">
              <a:buNone/>
            </a:pPr>
            <a:r>
              <a:rPr lang="en-US" sz="3300"/>
              <a:t>Which definition of hypercapnia is correct?</a:t>
            </a:r>
          </a:p>
          <a:p>
            <a:pPr marL="0" indent="0">
              <a:buNone/>
            </a:pPr>
            <a:endParaRPr lang="en-US" sz="3300"/>
          </a:p>
          <a:p>
            <a:pPr marL="0" indent="0">
              <a:buNone/>
            </a:pPr>
            <a:r>
              <a:rPr lang="en-US" sz="3300"/>
              <a:t>	1. Beginning of rapid, deep breathing</a:t>
            </a:r>
          </a:p>
          <a:p>
            <a:pPr marL="0" indent="0">
              <a:buNone/>
            </a:pPr>
            <a:r>
              <a:rPr lang="en-US" sz="3300"/>
              <a:t>	2. Presence of slow, shallow breathing</a:t>
            </a:r>
          </a:p>
          <a:p>
            <a:pPr marL="0" indent="0">
              <a:buNone/>
            </a:pPr>
            <a:r>
              <a:rPr lang="en-US" sz="3300"/>
              <a:t>	3. Decreased oxygen level in the  blood</a:t>
            </a:r>
          </a:p>
          <a:p>
            <a:pPr marL="0" indent="0">
              <a:buNone/>
            </a:pPr>
            <a:r>
              <a:rPr lang="en-US" sz="3300"/>
              <a:t>	</a:t>
            </a:r>
            <a:r>
              <a:rPr lang="en-US" sz="3600">
                <a:solidFill>
                  <a:prstClr val="black"/>
                </a:solidFill>
              </a:rPr>
              <a:t>4. Increased carbon dioxide in the body</a:t>
            </a:r>
            <a:endParaRPr lang="en-US" sz="3600"/>
          </a:p>
          <a:p>
            <a:pPr marL="0" indent="0">
              <a:buNone/>
            </a:pPr>
            <a:endParaRPr lang="en-US" sz="3300"/>
          </a:p>
          <a:p>
            <a:pPr marL="0" indent="0">
              <a:buNone/>
            </a:pPr>
            <a:r>
              <a:rPr lang="en-US"/>
              <a:t>	</a:t>
            </a:r>
          </a:p>
        </p:txBody>
      </p:sp>
      <p:pic>
        <p:nvPicPr>
          <p:cNvPr id="1026" name="Picture 2" descr="What is Hypercapnia? - Facty Health">
            <a:extLst>
              <a:ext uri="{FF2B5EF4-FFF2-40B4-BE49-F238E27FC236}">
                <a16:creationId xmlns:a16="http://schemas.microsoft.com/office/drawing/2014/main" id="{B4FCCD03-76C3-7291-7F9A-A551887C5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680" y="0"/>
            <a:ext cx="4008459" cy="461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00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2BF3-426C-0CE8-38CB-6461735CCA04}"/>
              </a:ext>
            </a:extLst>
          </p:cNvPr>
          <p:cNvSpPr>
            <a:spLocks noGrp="1"/>
          </p:cNvSpPr>
          <p:nvPr>
            <p:ph type="title"/>
          </p:nvPr>
        </p:nvSpPr>
        <p:spPr>
          <a:xfrm>
            <a:off x="295564" y="365125"/>
            <a:ext cx="11058236" cy="1325563"/>
          </a:xfrm>
        </p:spPr>
        <p:txBody>
          <a:bodyPr/>
          <a:lstStyle/>
          <a:p>
            <a:r>
              <a:rPr lang="en-US"/>
              <a:t>Questions to ask yourself</a:t>
            </a:r>
          </a:p>
        </p:txBody>
      </p:sp>
      <p:sp>
        <p:nvSpPr>
          <p:cNvPr id="3" name="Content Placeholder 2">
            <a:extLst>
              <a:ext uri="{FF2B5EF4-FFF2-40B4-BE49-F238E27FC236}">
                <a16:creationId xmlns:a16="http://schemas.microsoft.com/office/drawing/2014/main" id="{497CE23A-523C-695E-ACFB-810C7EC425DB}"/>
              </a:ext>
            </a:extLst>
          </p:cNvPr>
          <p:cNvSpPr>
            <a:spLocks noGrp="1"/>
          </p:cNvSpPr>
          <p:nvPr>
            <p:ph sz="half" idx="1"/>
          </p:nvPr>
        </p:nvSpPr>
        <p:spPr/>
        <p:txBody>
          <a:bodyPr/>
          <a:lstStyle/>
          <a:p>
            <a:pPr marL="0" indent="0">
              <a:buNone/>
            </a:pPr>
            <a:r>
              <a:rPr lang="en-US"/>
              <a:t>Could you attempt manual maneuvers for opening upper airway?</a:t>
            </a:r>
          </a:p>
          <a:p>
            <a:pPr marL="0" indent="0">
              <a:buNone/>
            </a:pPr>
            <a:r>
              <a:rPr lang="en-US"/>
              <a:t>Could you attempt direct visualization?</a:t>
            </a:r>
          </a:p>
          <a:p>
            <a:pPr marL="0" indent="0">
              <a:buNone/>
            </a:pPr>
            <a:endParaRPr lang="en-US"/>
          </a:p>
          <a:p>
            <a:pPr marL="0" indent="0">
              <a:buNone/>
            </a:pPr>
            <a:r>
              <a:rPr lang="en-US"/>
              <a:t>A needle </a:t>
            </a:r>
            <a:r>
              <a:rPr lang="en-US" err="1"/>
              <a:t>cric</a:t>
            </a:r>
            <a:r>
              <a:rPr lang="en-US"/>
              <a:t> is truly the last resort?</a:t>
            </a:r>
          </a:p>
        </p:txBody>
      </p:sp>
      <p:pic>
        <p:nvPicPr>
          <p:cNvPr id="4" name="Picture 3">
            <a:extLst>
              <a:ext uri="{FF2B5EF4-FFF2-40B4-BE49-F238E27FC236}">
                <a16:creationId xmlns:a16="http://schemas.microsoft.com/office/drawing/2014/main" id="{79D5221B-4B25-F7C3-2035-2892EFD54A63}"/>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6172202" y="63500"/>
            <a:ext cx="6019798" cy="6429375"/>
          </a:xfrm>
          <a:prstGeom prst="rect">
            <a:avLst/>
          </a:prstGeom>
          <a:solidFill>
            <a:schemeClr val="accent2">
              <a:lumMod val="20000"/>
              <a:lumOff val="80000"/>
            </a:schemeClr>
          </a:solidFill>
        </p:spPr>
      </p:pic>
    </p:spTree>
    <p:extLst>
      <p:ext uri="{BB962C8B-B14F-4D97-AF65-F5344CB8AC3E}">
        <p14:creationId xmlns:p14="http://schemas.microsoft.com/office/powerpoint/2010/main" val="257457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8B3C64-D794-EBE7-A674-2817D60FB06D}"/>
              </a:ext>
            </a:extLst>
          </p:cNvPr>
          <p:cNvPicPr>
            <a:picLocks noChangeAspect="1"/>
          </p:cNvPicPr>
          <p:nvPr/>
        </p:nvPicPr>
        <p:blipFill>
          <a:blip r:embed="rId3"/>
          <a:srcRect t="26489" b="10314"/>
          <a:stretch/>
        </p:blipFill>
        <p:spPr>
          <a:xfrm>
            <a:off x="4024495" y="8920"/>
            <a:ext cx="8160026" cy="6875809"/>
          </a:xfrm>
          <a:prstGeom prst="rect">
            <a:avLst/>
          </a:prstGeom>
        </p:spPr>
      </p:pic>
      <p:sp>
        <p:nvSpPr>
          <p:cNvPr id="19" name="Freeform: Shape 1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F03042-2B16-1F91-C683-DB10B9A61268}"/>
              </a:ext>
            </a:extLst>
          </p:cNvPr>
          <p:cNvSpPr>
            <a:spLocks noGrp="1"/>
          </p:cNvSpPr>
          <p:nvPr>
            <p:ph type="title"/>
          </p:nvPr>
        </p:nvSpPr>
        <p:spPr>
          <a:xfrm>
            <a:off x="103910" y="2501551"/>
            <a:ext cx="4166754" cy="3531403"/>
          </a:xfrm>
        </p:spPr>
        <p:txBody>
          <a:bodyPr vert="horz" lIns="91440" tIns="45720" rIns="91440" bIns="45720" rtlCol="0" anchor="t">
            <a:normAutofit/>
          </a:bodyPr>
          <a:lstStyle/>
          <a:p>
            <a:r>
              <a:rPr lang="en-US" sz="4000">
                <a:solidFill>
                  <a:srgbClr val="FFFFFF"/>
                </a:solidFill>
              </a:rPr>
              <a:t>MWLC EMSS Needle Cricothyrotomy Kit </a:t>
            </a:r>
          </a:p>
        </p:txBody>
      </p:sp>
      <p:pic>
        <p:nvPicPr>
          <p:cNvPr id="5" name="Content Placeholder 4" descr="A plastic bag with syringes and needle&#10;&#10;Description automatically generated">
            <a:extLst>
              <a:ext uri="{FF2B5EF4-FFF2-40B4-BE49-F238E27FC236}">
                <a16:creationId xmlns:a16="http://schemas.microsoft.com/office/drawing/2014/main" id="{1BB74C38-B7B9-72DD-ED4A-CBCBC0ED1E3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700012" y="8220873"/>
            <a:ext cx="9141229" cy="6855229"/>
          </a:xfrm>
        </p:spPr>
      </p:pic>
    </p:spTree>
    <p:extLst>
      <p:ext uri="{BB962C8B-B14F-4D97-AF65-F5344CB8AC3E}">
        <p14:creationId xmlns:p14="http://schemas.microsoft.com/office/powerpoint/2010/main" val="3545872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2D532-0F51-4742-E413-8E95ACA64C25}"/>
              </a:ext>
            </a:extLst>
          </p:cNvPr>
          <p:cNvSpPr>
            <a:spLocks noGrp="1"/>
          </p:cNvSpPr>
          <p:nvPr>
            <p:ph type="title"/>
          </p:nvPr>
        </p:nvSpPr>
        <p:spPr>
          <a:xfrm>
            <a:off x="914400" y="-96602"/>
            <a:ext cx="10515600" cy="1325563"/>
          </a:xfrm>
        </p:spPr>
        <p:txBody>
          <a:bodyPr/>
          <a:lstStyle/>
          <a:p>
            <a:r>
              <a:rPr lang="en-US"/>
              <a:t>Equipment needed</a:t>
            </a:r>
          </a:p>
        </p:txBody>
      </p:sp>
      <p:sp>
        <p:nvSpPr>
          <p:cNvPr id="4" name="Content Placeholder 3">
            <a:extLst>
              <a:ext uri="{FF2B5EF4-FFF2-40B4-BE49-F238E27FC236}">
                <a16:creationId xmlns:a16="http://schemas.microsoft.com/office/drawing/2014/main" id="{53E92CF7-9CD8-F299-DD40-BFB936D33BA9}"/>
              </a:ext>
            </a:extLst>
          </p:cNvPr>
          <p:cNvSpPr>
            <a:spLocks noGrp="1"/>
          </p:cNvSpPr>
          <p:nvPr>
            <p:ph sz="half" idx="1"/>
          </p:nvPr>
        </p:nvSpPr>
        <p:spPr>
          <a:xfrm>
            <a:off x="294992" y="2219168"/>
            <a:ext cx="4803481" cy="4351338"/>
          </a:xfrm>
          <a:ln w="76200">
            <a:solidFill>
              <a:srgbClr val="7030A0"/>
            </a:solidFill>
          </a:ln>
        </p:spPr>
        <p:txBody>
          <a:bodyPr>
            <a:normAutofit/>
          </a:bodyPr>
          <a:lstStyle/>
          <a:p>
            <a:pPr marL="0" indent="0" algn="l">
              <a:buNone/>
            </a:pPr>
            <a:r>
              <a:rPr lang="en-US"/>
              <a:t>10 g needle</a:t>
            </a:r>
          </a:p>
          <a:p>
            <a:pPr marL="0" indent="0" algn="l">
              <a:buNone/>
            </a:pPr>
            <a:r>
              <a:rPr lang="en-US"/>
              <a:t>20 ml syringe</a:t>
            </a:r>
          </a:p>
          <a:p>
            <a:pPr marL="0" indent="0" algn="l">
              <a:buNone/>
            </a:pPr>
            <a:r>
              <a:rPr lang="en-US"/>
              <a:t>3ml syringe barrel + ET adapter</a:t>
            </a:r>
          </a:p>
          <a:p>
            <a:pPr marL="0" indent="0" algn="l">
              <a:buNone/>
            </a:pPr>
            <a:r>
              <a:rPr lang="en-US"/>
              <a:t>CHG/IPA skin prep</a:t>
            </a:r>
          </a:p>
          <a:p>
            <a:pPr marL="0" indent="0" algn="l">
              <a:buNone/>
            </a:pPr>
            <a:r>
              <a:rPr lang="en-US"/>
              <a:t>Tape</a:t>
            </a:r>
          </a:p>
          <a:p>
            <a:pPr marL="0" indent="0" algn="l">
              <a:buNone/>
            </a:pPr>
            <a:r>
              <a:rPr lang="en-US"/>
              <a:t>Stethoscope</a:t>
            </a:r>
          </a:p>
          <a:p>
            <a:pPr marL="0" indent="0" algn="l">
              <a:buNone/>
            </a:pPr>
            <a:r>
              <a:rPr lang="en-US" b="1"/>
              <a:t>Pediatric BVM + 02 source</a:t>
            </a:r>
          </a:p>
          <a:p>
            <a:pPr marL="0" indent="0" algn="l">
              <a:buNone/>
            </a:pPr>
            <a:endParaRPr lang="en-US" b="1"/>
          </a:p>
          <a:p>
            <a:pPr marL="0" indent="0" algn="l">
              <a:buNone/>
            </a:pPr>
            <a:endParaRPr lang="en-US"/>
          </a:p>
        </p:txBody>
      </p:sp>
      <p:sp>
        <p:nvSpPr>
          <p:cNvPr id="5" name="Content Placeholder 4">
            <a:extLst>
              <a:ext uri="{FF2B5EF4-FFF2-40B4-BE49-F238E27FC236}">
                <a16:creationId xmlns:a16="http://schemas.microsoft.com/office/drawing/2014/main" id="{6D2A43DC-391F-70FF-94EF-53EF887BF9CC}"/>
              </a:ext>
            </a:extLst>
          </p:cNvPr>
          <p:cNvSpPr>
            <a:spLocks noGrp="1"/>
          </p:cNvSpPr>
          <p:nvPr>
            <p:ph sz="half" idx="2"/>
          </p:nvPr>
        </p:nvSpPr>
        <p:spPr>
          <a:xfrm>
            <a:off x="5098473" y="2219168"/>
            <a:ext cx="2673036" cy="4351338"/>
          </a:xfrm>
          <a:ln w="76200">
            <a:solidFill>
              <a:srgbClr val="7030A0"/>
            </a:solidFill>
          </a:ln>
        </p:spPr>
        <p:txBody>
          <a:bodyPr/>
          <a:lstStyle/>
          <a:p>
            <a:pPr marL="0" indent="0">
              <a:buNone/>
            </a:pPr>
            <a:r>
              <a:rPr lang="en-US"/>
              <a:t>4 X 4</a:t>
            </a:r>
          </a:p>
          <a:p>
            <a:pPr marL="0" indent="0">
              <a:buNone/>
            </a:pPr>
            <a:r>
              <a:rPr lang="en-US"/>
              <a:t>Suction</a:t>
            </a:r>
          </a:p>
          <a:p>
            <a:pPr marL="0" indent="0">
              <a:buNone/>
            </a:pPr>
            <a:r>
              <a:rPr lang="en-US"/>
              <a:t>Sharps container</a:t>
            </a:r>
          </a:p>
          <a:p>
            <a:pPr marL="0" indent="0">
              <a:buNone/>
            </a:pPr>
            <a:r>
              <a:rPr lang="en-US"/>
              <a:t>ECG monitor</a:t>
            </a:r>
          </a:p>
          <a:p>
            <a:pPr marL="0" indent="0">
              <a:buNone/>
            </a:pPr>
            <a:r>
              <a:rPr lang="en-US"/>
              <a:t>Capnography</a:t>
            </a:r>
          </a:p>
          <a:p>
            <a:pPr marL="0" indent="0">
              <a:buNone/>
            </a:pPr>
            <a:r>
              <a:rPr lang="en-US"/>
              <a:t>SpO2</a:t>
            </a:r>
          </a:p>
          <a:p>
            <a:pPr marL="0" indent="0">
              <a:buNone/>
            </a:pPr>
            <a:endParaRPr lang="en-US"/>
          </a:p>
        </p:txBody>
      </p:sp>
      <p:sp>
        <p:nvSpPr>
          <p:cNvPr id="6" name="TextBox 5">
            <a:extLst>
              <a:ext uri="{FF2B5EF4-FFF2-40B4-BE49-F238E27FC236}">
                <a16:creationId xmlns:a16="http://schemas.microsoft.com/office/drawing/2014/main" id="{1EEEB995-41F7-3B71-4FDC-75E3934C84E7}"/>
              </a:ext>
            </a:extLst>
          </p:cNvPr>
          <p:cNvSpPr txBox="1"/>
          <p:nvPr/>
        </p:nvSpPr>
        <p:spPr>
          <a:xfrm>
            <a:off x="294992" y="967351"/>
            <a:ext cx="8582685" cy="523220"/>
          </a:xfrm>
          <a:prstGeom prst="rect">
            <a:avLst/>
          </a:prstGeom>
          <a:noFill/>
        </p:spPr>
        <p:txBody>
          <a:bodyPr wrap="square" rtlCol="0">
            <a:spAutoFit/>
          </a:bodyPr>
          <a:lstStyle/>
          <a:p>
            <a:r>
              <a:rPr lang="en-US" sz="2800">
                <a:solidFill>
                  <a:srgbClr val="FF0000"/>
                </a:solidFill>
              </a:rPr>
              <a:t>Prepare equipment before attempt</a:t>
            </a:r>
          </a:p>
        </p:txBody>
      </p:sp>
      <p:pic>
        <p:nvPicPr>
          <p:cNvPr id="10" name="Picture 9" descr="A group of medical equipment on a table">
            <a:extLst>
              <a:ext uri="{FF2B5EF4-FFF2-40B4-BE49-F238E27FC236}">
                <a16:creationId xmlns:a16="http://schemas.microsoft.com/office/drawing/2014/main" id="{B8EDBE75-EFE1-1DD0-0944-30FD1E6E3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92"/>
            <a:ext cx="12288416" cy="6896292"/>
          </a:xfrm>
          <a:prstGeom prst="rect">
            <a:avLst/>
          </a:prstGeom>
        </p:spPr>
      </p:pic>
      <p:sp>
        <p:nvSpPr>
          <p:cNvPr id="8" name="TextBox 7">
            <a:extLst>
              <a:ext uri="{FF2B5EF4-FFF2-40B4-BE49-F238E27FC236}">
                <a16:creationId xmlns:a16="http://schemas.microsoft.com/office/drawing/2014/main" id="{1C1CEC75-2DB5-6EDF-30F1-5727675A1490}"/>
              </a:ext>
            </a:extLst>
          </p:cNvPr>
          <p:cNvSpPr txBox="1"/>
          <p:nvPr/>
        </p:nvSpPr>
        <p:spPr>
          <a:xfrm>
            <a:off x="7569200" y="111760"/>
            <a:ext cx="4719216" cy="646331"/>
          </a:xfrm>
          <a:prstGeom prst="rect">
            <a:avLst/>
          </a:prstGeom>
          <a:solidFill>
            <a:schemeClr val="bg1"/>
          </a:solidFill>
        </p:spPr>
        <p:txBody>
          <a:bodyPr wrap="square" rtlCol="0">
            <a:spAutoFit/>
          </a:bodyPr>
          <a:lstStyle/>
          <a:p>
            <a:r>
              <a:rPr lang="en-US" sz="3600"/>
              <a:t>Gather equipment</a:t>
            </a:r>
          </a:p>
        </p:txBody>
      </p:sp>
    </p:spTree>
    <p:extLst>
      <p:ext uri="{BB962C8B-B14F-4D97-AF65-F5344CB8AC3E}">
        <p14:creationId xmlns:p14="http://schemas.microsoft.com/office/powerpoint/2010/main" val="45833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E7B8-8123-55C3-83EA-00D8441FFF91}"/>
              </a:ext>
            </a:extLst>
          </p:cNvPr>
          <p:cNvSpPr>
            <a:spLocks noGrp="1"/>
          </p:cNvSpPr>
          <p:nvPr>
            <p:ph type="title"/>
          </p:nvPr>
        </p:nvSpPr>
        <p:spPr/>
        <p:txBody>
          <a:bodyPr/>
          <a:lstStyle/>
          <a:p>
            <a:r>
              <a:rPr lang="en-US"/>
              <a:t>Prepare equipment</a:t>
            </a:r>
          </a:p>
        </p:txBody>
      </p:sp>
      <p:pic>
        <p:nvPicPr>
          <p:cNvPr id="5" name="Content Placeholder 4" descr="A syringe and a tube with a label&#10;&#10;Description automatically generated">
            <a:extLst>
              <a:ext uri="{FF2B5EF4-FFF2-40B4-BE49-F238E27FC236}">
                <a16:creationId xmlns:a16="http://schemas.microsoft.com/office/drawing/2014/main" id="{9D307C71-706C-F4C3-C4DF-96F6E63512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143917" y="2495896"/>
            <a:ext cx="4352925" cy="3264693"/>
          </a:xfrm>
        </p:spPr>
      </p:pic>
      <p:pic>
        <p:nvPicPr>
          <p:cNvPr id="7" name="Picture 6" descr="A syringe and a packet of medicine">
            <a:extLst>
              <a:ext uri="{FF2B5EF4-FFF2-40B4-BE49-F238E27FC236}">
                <a16:creationId xmlns:a16="http://schemas.microsoft.com/office/drawing/2014/main" id="{C4D43B19-B895-6965-03B9-A0C67BBB9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38774" y="2653508"/>
            <a:ext cx="4352927" cy="3264696"/>
          </a:xfrm>
          <a:prstGeom prst="rect">
            <a:avLst/>
          </a:prstGeom>
        </p:spPr>
      </p:pic>
      <p:sp>
        <p:nvSpPr>
          <p:cNvPr id="8" name="Arrow: Right 7">
            <a:extLst>
              <a:ext uri="{FF2B5EF4-FFF2-40B4-BE49-F238E27FC236}">
                <a16:creationId xmlns:a16="http://schemas.microsoft.com/office/drawing/2014/main" id="{F3618763-EC41-A94D-411C-9B7E29E3EDFF}"/>
              </a:ext>
            </a:extLst>
          </p:cNvPr>
          <p:cNvSpPr/>
          <p:nvPr/>
        </p:nvSpPr>
        <p:spPr>
          <a:xfrm>
            <a:off x="4153346" y="3824191"/>
            <a:ext cx="459006" cy="2164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534F70-3F3B-9137-8380-76B6E492915A}"/>
              </a:ext>
            </a:extLst>
          </p:cNvPr>
          <p:cNvPicPr>
            <a:picLocks noChangeAspect="1"/>
          </p:cNvPicPr>
          <p:nvPr/>
        </p:nvPicPr>
        <p:blipFill>
          <a:blip r:embed="rId5"/>
          <a:stretch>
            <a:fillRect/>
          </a:stretch>
        </p:blipFill>
        <p:spPr>
          <a:xfrm>
            <a:off x="8028407" y="3837410"/>
            <a:ext cx="459004" cy="259654"/>
          </a:xfrm>
          <a:prstGeom prst="rect">
            <a:avLst/>
          </a:prstGeom>
        </p:spPr>
      </p:pic>
      <p:pic>
        <p:nvPicPr>
          <p:cNvPr id="10" name="Picture 9">
            <a:extLst>
              <a:ext uri="{FF2B5EF4-FFF2-40B4-BE49-F238E27FC236}">
                <a16:creationId xmlns:a16="http://schemas.microsoft.com/office/drawing/2014/main" id="{FCEB196F-AC2A-93E3-0A9C-FBA05F025E06}"/>
              </a:ext>
            </a:extLst>
          </p:cNvPr>
          <p:cNvPicPr>
            <a:picLocks noChangeAspect="1"/>
          </p:cNvPicPr>
          <p:nvPr/>
        </p:nvPicPr>
        <p:blipFill>
          <a:blip r:embed="rId6"/>
          <a:stretch>
            <a:fillRect/>
          </a:stretch>
        </p:blipFill>
        <p:spPr>
          <a:xfrm rot="16200000">
            <a:off x="244210" y="2441442"/>
            <a:ext cx="4351764" cy="3264697"/>
          </a:xfrm>
          <a:prstGeom prst="rect">
            <a:avLst/>
          </a:prstGeom>
        </p:spPr>
      </p:pic>
      <p:sp>
        <p:nvSpPr>
          <p:cNvPr id="11" name="TextBox 10">
            <a:extLst>
              <a:ext uri="{FF2B5EF4-FFF2-40B4-BE49-F238E27FC236}">
                <a16:creationId xmlns:a16="http://schemas.microsoft.com/office/drawing/2014/main" id="{BADFFC81-72E0-F793-9C1F-C55C55989297}"/>
              </a:ext>
            </a:extLst>
          </p:cNvPr>
          <p:cNvSpPr txBox="1"/>
          <p:nvPr/>
        </p:nvSpPr>
        <p:spPr>
          <a:xfrm>
            <a:off x="1296809" y="3034233"/>
            <a:ext cx="2671433" cy="923330"/>
          </a:xfrm>
          <a:prstGeom prst="rect">
            <a:avLst/>
          </a:prstGeom>
          <a:solidFill>
            <a:schemeClr val="bg1"/>
          </a:solidFill>
        </p:spPr>
        <p:txBody>
          <a:bodyPr wrap="square" rtlCol="0">
            <a:spAutoFit/>
          </a:bodyPr>
          <a:lstStyle/>
          <a:p>
            <a:r>
              <a:rPr lang="en-US"/>
              <a:t>Attach 20 mL syringe to 10 GA 3.00 Inch angiocath (acts as EDD)</a:t>
            </a:r>
          </a:p>
        </p:txBody>
      </p:sp>
      <p:sp>
        <p:nvSpPr>
          <p:cNvPr id="12" name="TextBox 11">
            <a:extLst>
              <a:ext uri="{FF2B5EF4-FFF2-40B4-BE49-F238E27FC236}">
                <a16:creationId xmlns:a16="http://schemas.microsoft.com/office/drawing/2014/main" id="{344362B6-D1AD-5D79-A37D-5105510BDD15}"/>
              </a:ext>
            </a:extLst>
          </p:cNvPr>
          <p:cNvSpPr txBox="1"/>
          <p:nvPr/>
        </p:nvSpPr>
        <p:spPr>
          <a:xfrm>
            <a:off x="9377728" y="3470741"/>
            <a:ext cx="2275018" cy="923330"/>
          </a:xfrm>
          <a:prstGeom prst="rect">
            <a:avLst/>
          </a:prstGeom>
          <a:solidFill>
            <a:schemeClr val="bg1"/>
          </a:solidFill>
        </p:spPr>
        <p:txBody>
          <a:bodyPr wrap="square" rtlCol="0">
            <a:spAutoFit/>
          </a:bodyPr>
          <a:lstStyle/>
          <a:p>
            <a:r>
              <a:rPr lang="en-US"/>
              <a:t>Attach ETT adapter to 3mL syringe</a:t>
            </a:r>
          </a:p>
          <a:p>
            <a:endParaRPr lang="en-US"/>
          </a:p>
        </p:txBody>
      </p:sp>
      <p:sp>
        <p:nvSpPr>
          <p:cNvPr id="13" name="TextBox 12">
            <a:extLst>
              <a:ext uri="{FF2B5EF4-FFF2-40B4-BE49-F238E27FC236}">
                <a16:creationId xmlns:a16="http://schemas.microsoft.com/office/drawing/2014/main" id="{C1E3AE3C-E6BC-A651-3D54-0447890CC42D}"/>
              </a:ext>
            </a:extLst>
          </p:cNvPr>
          <p:cNvSpPr txBox="1"/>
          <p:nvPr/>
        </p:nvSpPr>
        <p:spPr>
          <a:xfrm>
            <a:off x="5247944" y="3824191"/>
            <a:ext cx="2519680" cy="923330"/>
          </a:xfrm>
          <a:prstGeom prst="rect">
            <a:avLst/>
          </a:prstGeom>
          <a:solidFill>
            <a:schemeClr val="bg1"/>
          </a:solidFill>
        </p:spPr>
        <p:txBody>
          <a:bodyPr wrap="square" rtlCol="0">
            <a:spAutoFit/>
          </a:bodyPr>
          <a:lstStyle/>
          <a:p>
            <a:r>
              <a:rPr lang="en-US"/>
              <a:t>Remove plunger from 3mL syringe</a:t>
            </a:r>
          </a:p>
          <a:p>
            <a:endParaRPr lang="en-US"/>
          </a:p>
        </p:txBody>
      </p:sp>
    </p:spTree>
    <p:extLst>
      <p:ext uri="{BB962C8B-B14F-4D97-AF65-F5344CB8AC3E}">
        <p14:creationId xmlns:p14="http://schemas.microsoft.com/office/powerpoint/2010/main" val="1168220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9600-9158-DB32-BB65-3439A4DA1452}"/>
              </a:ext>
            </a:extLst>
          </p:cNvPr>
          <p:cNvSpPr>
            <a:spLocks noGrp="1"/>
          </p:cNvSpPr>
          <p:nvPr>
            <p:ph type="title"/>
          </p:nvPr>
        </p:nvSpPr>
        <p:spPr/>
        <p:txBody>
          <a:bodyPr/>
          <a:lstStyle/>
          <a:p>
            <a:r>
              <a:rPr lang="en-US"/>
              <a:t>Prepare the patient</a:t>
            </a:r>
          </a:p>
        </p:txBody>
      </p:sp>
      <p:sp>
        <p:nvSpPr>
          <p:cNvPr id="3" name="Content Placeholder 2">
            <a:extLst>
              <a:ext uri="{FF2B5EF4-FFF2-40B4-BE49-F238E27FC236}">
                <a16:creationId xmlns:a16="http://schemas.microsoft.com/office/drawing/2014/main" id="{D852F019-8199-2ABC-8E79-11531E43C8C6}"/>
              </a:ext>
            </a:extLst>
          </p:cNvPr>
          <p:cNvSpPr>
            <a:spLocks noGrp="1"/>
          </p:cNvSpPr>
          <p:nvPr>
            <p:ph sz="half" idx="1"/>
          </p:nvPr>
        </p:nvSpPr>
        <p:spPr>
          <a:xfrm>
            <a:off x="553720" y="1690688"/>
            <a:ext cx="5181600" cy="4351338"/>
          </a:xfrm>
        </p:spPr>
        <p:txBody>
          <a:bodyPr/>
          <a:lstStyle/>
          <a:p>
            <a:pPr marL="0" indent="0">
              <a:buNone/>
            </a:pPr>
            <a:r>
              <a:rPr lang="en-US"/>
              <a:t>Position supine w/padding to extend neck unless contraindicated </a:t>
            </a:r>
          </a:p>
          <a:p>
            <a:pPr marL="0" indent="0">
              <a:buNone/>
            </a:pPr>
            <a:endParaRPr lang="en-US"/>
          </a:p>
          <a:p>
            <a:pPr marL="0" indent="0">
              <a:buNone/>
            </a:pPr>
            <a:r>
              <a:rPr lang="en-US"/>
              <a:t>Attempt to preoxygenate for 3 min 15L BVM  </a:t>
            </a:r>
          </a:p>
          <a:p>
            <a:pPr marL="0" indent="0">
              <a:buNone/>
            </a:pPr>
            <a:endParaRPr lang="en-US"/>
          </a:p>
          <a:p>
            <a:pPr marL="0" indent="0">
              <a:buNone/>
            </a:pPr>
            <a:r>
              <a:rPr lang="en-US"/>
              <a:t>Avoid high pressure &amp; gastric distention with BVM</a:t>
            </a:r>
          </a:p>
        </p:txBody>
      </p:sp>
      <p:pic>
        <p:nvPicPr>
          <p:cNvPr id="8" name="Picture 7">
            <a:extLst>
              <a:ext uri="{FF2B5EF4-FFF2-40B4-BE49-F238E27FC236}">
                <a16:creationId xmlns:a16="http://schemas.microsoft.com/office/drawing/2014/main" id="{B35941AB-993C-A692-A177-437BA7E66DA2}"/>
              </a:ext>
            </a:extLst>
          </p:cNvPr>
          <p:cNvPicPr>
            <a:picLocks noChangeAspect="1"/>
          </p:cNvPicPr>
          <p:nvPr/>
        </p:nvPicPr>
        <p:blipFill>
          <a:blip r:embed="rId3"/>
          <a:stretch>
            <a:fillRect/>
          </a:stretch>
        </p:blipFill>
        <p:spPr>
          <a:xfrm>
            <a:off x="7239925" y="365125"/>
            <a:ext cx="4525630" cy="5471795"/>
          </a:xfrm>
          <a:prstGeom prst="rect">
            <a:avLst/>
          </a:prstGeom>
        </p:spPr>
      </p:pic>
    </p:spTree>
    <p:extLst>
      <p:ext uri="{BB962C8B-B14F-4D97-AF65-F5344CB8AC3E}">
        <p14:creationId xmlns:p14="http://schemas.microsoft.com/office/powerpoint/2010/main" val="3982360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359E1-8A53-ED9D-A52D-706A24A6EE98}"/>
              </a:ext>
            </a:extLst>
          </p:cNvPr>
          <p:cNvSpPr>
            <a:spLocks noGrp="1"/>
          </p:cNvSpPr>
          <p:nvPr>
            <p:ph type="title"/>
          </p:nvPr>
        </p:nvSpPr>
        <p:spPr>
          <a:xfrm>
            <a:off x="838200" y="365125"/>
            <a:ext cx="5100782" cy="1325563"/>
          </a:xfrm>
        </p:spPr>
        <p:txBody>
          <a:bodyPr>
            <a:normAutofit/>
          </a:bodyPr>
          <a:lstStyle/>
          <a:p>
            <a:r>
              <a:rPr lang="en-US"/>
              <a:t>Procedure #1 identify landmarks</a:t>
            </a:r>
          </a:p>
        </p:txBody>
      </p:sp>
      <p:sp>
        <p:nvSpPr>
          <p:cNvPr id="3" name="Content Placeholder 2">
            <a:extLst>
              <a:ext uri="{FF2B5EF4-FFF2-40B4-BE49-F238E27FC236}">
                <a16:creationId xmlns:a16="http://schemas.microsoft.com/office/drawing/2014/main" id="{120E46BF-1934-C9EA-95C8-ABA56056CBBD}"/>
              </a:ext>
            </a:extLst>
          </p:cNvPr>
          <p:cNvSpPr>
            <a:spLocks noGrp="1"/>
          </p:cNvSpPr>
          <p:nvPr>
            <p:ph idx="1"/>
          </p:nvPr>
        </p:nvSpPr>
        <p:spPr>
          <a:xfrm>
            <a:off x="184728" y="1825625"/>
            <a:ext cx="6003636" cy="4351338"/>
          </a:xfrm>
        </p:spPr>
        <p:txBody>
          <a:bodyPr/>
          <a:lstStyle/>
          <a:p>
            <a:pPr marL="0" indent="0">
              <a:buNone/>
            </a:pPr>
            <a:r>
              <a:rPr lang="en-US"/>
              <a:t>Palpate thyroid &amp; cricoid  cartilages superiorly &amp; cricoid cartilage inferiorly with thumb &amp; middle finger</a:t>
            </a:r>
          </a:p>
          <a:p>
            <a:pPr marL="0" indent="0">
              <a:buNone/>
            </a:pPr>
            <a:r>
              <a:rPr lang="en-US"/>
              <a:t>Locate Cricothyroid membrane with index finger</a:t>
            </a:r>
          </a:p>
          <a:p>
            <a:pPr marL="0" indent="0">
              <a:buNone/>
            </a:pPr>
            <a:r>
              <a:rPr lang="en-US"/>
              <a:t>Right handed work from right side</a:t>
            </a:r>
          </a:p>
          <a:p>
            <a:pPr marL="0" indent="0">
              <a:buNone/>
            </a:pPr>
            <a:r>
              <a:rPr lang="en-US"/>
              <a:t>Left handed work from left side</a:t>
            </a:r>
          </a:p>
        </p:txBody>
      </p:sp>
      <p:pic>
        <p:nvPicPr>
          <p:cNvPr id="4" name="Picture 3">
            <a:extLst>
              <a:ext uri="{FF2B5EF4-FFF2-40B4-BE49-F238E27FC236}">
                <a16:creationId xmlns:a16="http://schemas.microsoft.com/office/drawing/2014/main" id="{662F3AC1-4731-6B7E-9936-5E25DADE2F62}"/>
              </a:ext>
            </a:extLst>
          </p:cNvPr>
          <p:cNvPicPr>
            <a:picLocks noChangeAspect="1"/>
          </p:cNvPicPr>
          <p:nvPr/>
        </p:nvPicPr>
        <p:blipFill>
          <a:blip r:embed="rId2"/>
          <a:stretch>
            <a:fillRect/>
          </a:stretch>
        </p:blipFill>
        <p:spPr>
          <a:xfrm>
            <a:off x="6188364" y="681037"/>
            <a:ext cx="6003636" cy="6376969"/>
          </a:xfrm>
          <a:prstGeom prst="rect">
            <a:avLst/>
          </a:prstGeom>
        </p:spPr>
      </p:pic>
      <p:pic>
        <p:nvPicPr>
          <p:cNvPr id="5" name="Picture 4">
            <a:extLst>
              <a:ext uri="{FF2B5EF4-FFF2-40B4-BE49-F238E27FC236}">
                <a16:creationId xmlns:a16="http://schemas.microsoft.com/office/drawing/2014/main" id="{DEAEDF8C-5366-EFFC-538A-00C3DF0B014F}"/>
              </a:ext>
            </a:extLst>
          </p:cNvPr>
          <p:cNvPicPr>
            <a:picLocks noChangeAspect="1"/>
          </p:cNvPicPr>
          <p:nvPr/>
        </p:nvPicPr>
        <p:blipFill>
          <a:blip r:embed="rId3"/>
          <a:stretch>
            <a:fillRect/>
          </a:stretch>
        </p:blipFill>
        <p:spPr>
          <a:xfrm>
            <a:off x="64656" y="1554480"/>
            <a:ext cx="6188364" cy="5477724"/>
          </a:xfrm>
          <a:prstGeom prst="rect">
            <a:avLst/>
          </a:prstGeom>
        </p:spPr>
      </p:pic>
      <p:pic>
        <p:nvPicPr>
          <p:cNvPr id="6" name="Picture 5">
            <a:extLst>
              <a:ext uri="{FF2B5EF4-FFF2-40B4-BE49-F238E27FC236}">
                <a16:creationId xmlns:a16="http://schemas.microsoft.com/office/drawing/2014/main" id="{17F169C1-A879-5727-825B-BE6AD8A75019}"/>
              </a:ext>
            </a:extLst>
          </p:cNvPr>
          <p:cNvPicPr>
            <a:picLocks noChangeAspect="1"/>
          </p:cNvPicPr>
          <p:nvPr/>
        </p:nvPicPr>
        <p:blipFill>
          <a:blip r:embed="rId4"/>
          <a:stretch>
            <a:fillRect/>
          </a:stretch>
        </p:blipFill>
        <p:spPr>
          <a:xfrm>
            <a:off x="6188364" y="262717"/>
            <a:ext cx="6003636" cy="6859279"/>
          </a:xfrm>
          <a:prstGeom prst="rect">
            <a:avLst/>
          </a:prstGeom>
        </p:spPr>
      </p:pic>
    </p:spTree>
    <p:extLst>
      <p:ext uri="{BB962C8B-B14F-4D97-AF65-F5344CB8AC3E}">
        <p14:creationId xmlns:p14="http://schemas.microsoft.com/office/powerpoint/2010/main" val="23154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25365-9177-7744-D8A9-9B6179A851B4}"/>
              </a:ext>
            </a:extLst>
          </p:cNvPr>
          <p:cNvSpPr>
            <a:spLocks noGrp="1"/>
          </p:cNvSpPr>
          <p:nvPr>
            <p:ph type="title"/>
          </p:nvPr>
        </p:nvSpPr>
        <p:spPr>
          <a:xfrm>
            <a:off x="572493" y="238539"/>
            <a:ext cx="11018520" cy="1434415"/>
          </a:xfrm>
        </p:spPr>
        <p:txBody>
          <a:bodyPr anchor="b">
            <a:normAutofit/>
          </a:bodyPr>
          <a:lstStyle/>
          <a:p>
            <a:r>
              <a:rPr lang="en-US" sz="5400"/>
              <a:t>News You can use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B04824-8EA0-BE33-9FF1-5776CFBDE4DA}"/>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2200"/>
              <a:t>MWLC EMSS Policies have been updated</a:t>
            </a:r>
          </a:p>
          <a:p>
            <a:r>
              <a:rPr lang="en-US" sz="2200"/>
              <a:t>Policies can be found on the MWLC EMSS website</a:t>
            </a:r>
            <a:endParaRPr lang="en-US" sz="2200">
              <a:cs typeface="Calibri"/>
            </a:endParaRPr>
          </a:p>
          <a:p>
            <a:r>
              <a:rPr lang="en-US" sz="2200">
                <a:hlinkClick r:id="rId2"/>
              </a:rPr>
              <a:t>https://www.nm.org/for-medical-professionals/emergency-medical-services-northwest-suburbs</a:t>
            </a:r>
            <a:r>
              <a:rPr lang="en-US" sz="2200"/>
              <a:t> </a:t>
            </a:r>
            <a:endParaRPr lang="en-US" sz="2200">
              <a:cs typeface="Calibri"/>
            </a:endParaRPr>
          </a:p>
          <a:p>
            <a:r>
              <a:rPr lang="en-US" sz="2200"/>
              <a:t>When exchanging controlled substances please double check the doses and concentrations you are receiving.</a:t>
            </a:r>
            <a:endParaRPr lang="en-US" sz="2200">
              <a:cs typeface="Calibri"/>
            </a:endParaRPr>
          </a:p>
          <a:p>
            <a:r>
              <a:rPr lang="en-US" sz="2200">
                <a:ea typeface="+mn-lt"/>
                <a:cs typeface="+mn-lt"/>
              </a:rPr>
              <a:t>Restrict the use of IV fluids to those patients requiring volume replacement until the shortage resolves. (See memo)</a:t>
            </a:r>
            <a:endParaRPr lang="en-US" sz="2200">
              <a:cs typeface="Calibri"/>
            </a:endParaRPr>
          </a:p>
        </p:txBody>
      </p:sp>
      <p:pic>
        <p:nvPicPr>
          <p:cNvPr id="4" name="Picture 3" descr="Great PowerPoint ClipArt for ...">
            <a:extLst>
              <a:ext uri="{FF2B5EF4-FFF2-40B4-BE49-F238E27FC236}">
                <a16:creationId xmlns:a16="http://schemas.microsoft.com/office/drawing/2014/main" id="{88244030-2838-A12F-8E83-A4BFBF701B02}"/>
              </a:ext>
            </a:extLst>
          </p:cNvPr>
          <p:cNvPicPr>
            <a:picLocks noChangeAspect="1"/>
          </p:cNvPicPr>
          <p:nvPr/>
        </p:nvPicPr>
        <p:blipFill>
          <a:blip r:embed="rId3"/>
          <a:srcRect l="44995" r="1130"/>
          <a:stretch/>
        </p:blipFill>
        <p:spPr>
          <a:xfrm>
            <a:off x="7675658" y="2093976"/>
            <a:ext cx="3941064" cy="4096512"/>
          </a:xfrm>
          <a:prstGeom prst="rect">
            <a:avLst/>
          </a:prstGeom>
        </p:spPr>
      </p:pic>
    </p:spTree>
    <p:extLst>
      <p:ext uri="{BB962C8B-B14F-4D97-AF65-F5344CB8AC3E}">
        <p14:creationId xmlns:p14="http://schemas.microsoft.com/office/powerpoint/2010/main" val="183103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474-1122-12EE-32CD-640BED2F3F4B}"/>
              </a:ext>
            </a:extLst>
          </p:cNvPr>
          <p:cNvSpPr>
            <a:spLocks noGrp="1"/>
          </p:cNvSpPr>
          <p:nvPr>
            <p:ph type="title"/>
          </p:nvPr>
        </p:nvSpPr>
        <p:spPr/>
        <p:txBody>
          <a:bodyPr/>
          <a:lstStyle/>
          <a:p>
            <a:r>
              <a:rPr lang="en-US" b="1">
                <a:latin typeface="+mn-lt"/>
              </a:rPr>
              <a:t>Perform the procedure</a:t>
            </a:r>
          </a:p>
        </p:txBody>
      </p:sp>
      <p:sp>
        <p:nvSpPr>
          <p:cNvPr id="3" name="Content Placeholder 2">
            <a:extLst>
              <a:ext uri="{FF2B5EF4-FFF2-40B4-BE49-F238E27FC236}">
                <a16:creationId xmlns:a16="http://schemas.microsoft.com/office/drawing/2014/main" id="{6ECC13BD-4A71-DD5E-8079-A1DEB22485FD}"/>
              </a:ext>
            </a:extLst>
          </p:cNvPr>
          <p:cNvSpPr>
            <a:spLocks noGrp="1"/>
          </p:cNvSpPr>
          <p:nvPr>
            <p:ph idx="1"/>
          </p:nvPr>
        </p:nvSpPr>
        <p:spPr/>
        <p:txBody>
          <a:bodyPr/>
          <a:lstStyle/>
          <a:p>
            <a:pPr marL="0" indent="0">
              <a:buNone/>
            </a:pPr>
            <a:r>
              <a:rPr lang="en-US"/>
              <a:t>Palpate thyroid &amp; cricoid cartilages and prep skin</a:t>
            </a:r>
          </a:p>
          <a:p>
            <a:pPr marL="0" indent="0">
              <a:buNone/>
            </a:pPr>
            <a:r>
              <a:rPr lang="en-US"/>
              <a:t>	Locate anatomical landmarks</a:t>
            </a:r>
          </a:p>
          <a:p>
            <a:pPr marL="0" indent="0">
              <a:buNone/>
            </a:pPr>
            <a:r>
              <a:rPr lang="en-US"/>
              <a:t>	Thyroid cartilage superiorly </a:t>
            </a:r>
          </a:p>
          <a:p>
            <a:pPr marL="0" indent="0">
              <a:buNone/>
            </a:pPr>
            <a:r>
              <a:rPr lang="en-US"/>
              <a:t>	Cricoid cartilages inferiorly </a:t>
            </a:r>
          </a:p>
          <a:p>
            <a:pPr marL="0" indent="0">
              <a:buNone/>
            </a:pPr>
            <a:r>
              <a:rPr lang="en-US"/>
              <a:t>	Locate membrane </a:t>
            </a:r>
          </a:p>
          <a:p>
            <a:pPr marL="0" indent="0">
              <a:buNone/>
            </a:pPr>
            <a:r>
              <a:rPr lang="en-US"/>
              <a:t>Right handed work from Pt’s right side</a:t>
            </a:r>
          </a:p>
          <a:p>
            <a:pPr marL="0" indent="0">
              <a:buNone/>
            </a:pPr>
            <a:r>
              <a:rPr lang="en-US"/>
              <a:t>Left handed work from Pt’s left side	</a:t>
            </a:r>
          </a:p>
        </p:txBody>
      </p:sp>
      <p:pic>
        <p:nvPicPr>
          <p:cNvPr id="5" name="Picture 4">
            <a:extLst>
              <a:ext uri="{FF2B5EF4-FFF2-40B4-BE49-F238E27FC236}">
                <a16:creationId xmlns:a16="http://schemas.microsoft.com/office/drawing/2014/main" id="{1C53DC65-AE39-6FDC-CDFD-D6D7A74EFF08}"/>
              </a:ext>
            </a:extLst>
          </p:cNvPr>
          <p:cNvPicPr>
            <a:picLocks noChangeAspect="1"/>
          </p:cNvPicPr>
          <p:nvPr/>
        </p:nvPicPr>
        <p:blipFill>
          <a:blip r:embed="rId3"/>
          <a:stretch>
            <a:fillRect/>
          </a:stretch>
        </p:blipFill>
        <p:spPr>
          <a:xfrm>
            <a:off x="6655117" y="2276792"/>
            <a:ext cx="5343525" cy="3076575"/>
          </a:xfrm>
          <a:prstGeom prst="rect">
            <a:avLst/>
          </a:prstGeom>
        </p:spPr>
      </p:pic>
    </p:spTree>
    <p:extLst>
      <p:ext uri="{BB962C8B-B14F-4D97-AF65-F5344CB8AC3E}">
        <p14:creationId xmlns:p14="http://schemas.microsoft.com/office/powerpoint/2010/main" val="895800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30A4CC6-CFFE-2E1C-CB3A-94B4C8DF7919}"/>
              </a:ext>
            </a:extLst>
          </p:cNvPr>
          <p:cNvPicPr>
            <a:picLocks noGrp="1" noChangeAspect="1"/>
          </p:cNvPicPr>
          <p:nvPr>
            <p:ph idx="1"/>
          </p:nvPr>
        </p:nvPicPr>
        <p:blipFill>
          <a:blip r:embed="rId3"/>
          <a:stretch>
            <a:fillRect/>
          </a:stretch>
        </p:blipFill>
        <p:spPr>
          <a:xfrm>
            <a:off x="-71120" y="0"/>
            <a:ext cx="7959580" cy="3699645"/>
          </a:xfrm>
          <a:prstGeom prst="rect">
            <a:avLst/>
          </a:prstGeom>
        </p:spPr>
      </p:pic>
      <p:sp>
        <p:nvSpPr>
          <p:cNvPr id="11" name="TextBox 10">
            <a:extLst>
              <a:ext uri="{FF2B5EF4-FFF2-40B4-BE49-F238E27FC236}">
                <a16:creationId xmlns:a16="http://schemas.microsoft.com/office/drawing/2014/main" id="{A1CFF29C-9F87-8A81-4757-3AE4C87077E2}"/>
              </a:ext>
            </a:extLst>
          </p:cNvPr>
          <p:cNvSpPr txBox="1"/>
          <p:nvPr/>
        </p:nvSpPr>
        <p:spPr>
          <a:xfrm>
            <a:off x="0" y="4766052"/>
            <a:ext cx="11607800" cy="1200329"/>
          </a:xfrm>
          <a:prstGeom prst="rect">
            <a:avLst/>
          </a:prstGeom>
          <a:solidFill>
            <a:schemeClr val="bg1"/>
          </a:solidFill>
        </p:spPr>
        <p:txBody>
          <a:bodyPr wrap="square" rtlCol="0">
            <a:spAutoFit/>
          </a:bodyPr>
          <a:lstStyle/>
          <a:p>
            <a:r>
              <a:rPr lang="en-US" sz="2400" b="0" i="0">
                <a:solidFill>
                  <a:srgbClr val="2E2E2E"/>
                </a:solidFill>
                <a:effectLst/>
                <a:highlight>
                  <a:srgbClr val="FFFFFF"/>
                </a:highlight>
              </a:rPr>
              <a:t>The laryngeal handshake is performed with the non-dominant hand, identifying the hyoid and thyroid cartilage, stabilizing the larynx between thumb and middle finger, and moving down the neck to palpate the Cricothyroid membrane with the index finger</a:t>
            </a:r>
            <a:endParaRPr lang="en-US" sz="2400"/>
          </a:p>
        </p:txBody>
      </p:sp>
      <p:pic>
        <p:nvPicPr>
          <p:cNvPr id="12" name="Picture 11">
            <a:extLst>
              <a:ext uri="{FF2B5EF4-FFF2-40B4-BE49-F238E27FC236}">
                <a16:creationId xmlns:a16="http://schemas.microsoft.com/office/drawing/2014/main" id="{69E35A48-7B80-2BC1-2DBE-7D806488FA7B}"/>
              </a:ext>
            </a:extLst>
          </p:cNvPr>
          <p:cNvPicPr>
            <a:picLocks noChangeAspect="1"/>
          </p:cNvPicPr>
          <p:nvPr/>
        </p:nvPicPr>
        <p:blipFill>
          <a:blip r:embed="rId4"/>
          <a:stretch>
            <a:fillRect/>
          </a:stretch>
        </p:blipFill>
        <p:spPr>
          <a:xfrm>
            <a:off x="7888460" y="-1"/>
            <a:ext cx="4303540" cy="3699645"/>
          </a:xfrm>
          <a:prstGeom prst="rect">
            <a:avLst/>
          </a:prstGeom>
        </p:spPr>
      </p:pic>
    </p:spTree>
    <p:extLst>
      <p:ext uri="{BB962C8B-B14F-4D97-AF65-F5344CB8AC3E}">
        <p14:creationId xmlns:p14="http://schemas.microsoft.com/office/powerpoint/2010/main" val="3144842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6307-DB07-65A4-362A-B086AAFC0C1C}"/>
              </a:ext>
            </a:extLst>
          </p:cNvPr>
          <p:cNvSpPr>
            <a:spLocks noGrp="1"/>
          </p:cNvSpPr>
          <p:nvPr>
            <p:ph type="title"/>
          </p:nvPr>
        </p:nvSpPr>
        <p:spPr>
          <a:xfrm>
            <a:off x="865360" y="75415"/>
            <a:ext cx="9926370" cy="666970"/>
          </a:xfrm>
        </p:spPr>
        <p:txBody>
          <a:bodyPr>
            <a:normAutofit fontScale="90000"/>
          </a:bodyPr>
          <a:lstStyle/>
          <a:p>
            <a:r>
              <a:rPr lang="en-US" b="1">
                <a:latin typeface="+mn-lt"/>
              </a:rPr>
              <a:t>Perform procedure</a:t>
            </a:r>
          </a:p>
        </p:txBody>
      </p:sp>
      <p:sp>
        <p:nvSpPr>
          <p:cNvPr id="3" name="Content Placeholder 2">
            <a:extLst>
              <a:ext uri="{FF2B5EF4-FFF2-40B4-BE49-F238E27FC236}">
                <a16:creationId xmlns:a16="http://schemas.microsoft.com/office/drawing/2014/main" id="{199F6677-B99A-B104-7E04-34C676092DF5}"/>
              </a:ext>
            </a:extLst>
          </p:cNvPr>
          <p:cNvSpPr>
            <a:spLocks noGrp="1"/>
          </p:cNvSpPr>
          <p:nvPr>
            <p:ph idx="1"/>
          </p:nvPr>
        </p:nvSpPr>
        <p:spPr>
          <a:xfrm>
            <a:off x="534154" y="851025"/>
            <a:ext cx="11454645" cy="6006975"/>
          </a:xfrm>
        </p:spPr>
        <p:txBody>
          <a:bodyPr>
            <a:normAutofit/>
          </a:bodyPr>
          <a:lstStyle/>
          <a:p>
            <a:r>
              <a:rPr lang="en-US"/>
              <a:t>Prep skin with CHG/IPA as you would IV or IO</a:t>
            </a:r>
          </a:p>
          <a:p>
            <a:endParaRPr lang="en-US"/>
          </a:p>
          <a:p>
            <a:r>
              <a:rPr lang="en-US"/>
              <a:t>Insert needle through the membrane at a 90-degree angle to the skin through the midline of the membrane using firm downward pressure until a “POPPING” sensation is felt</a:t>
            </a:r>
          </a:p>
          <a:p>
            <a:endParaRPr lang="en-US"/>
          </a:p>
          <a:p>
            <a:r>
              <a:rPr lang="en-US"/>
              <a:t>When resistance abruptly ceases </a:t>
            </a:r>
            <a:r>
              <a:rPr lang="en-US">
                <a:solidFill>
                  <a:srgbClr val="FF0000"/>
                </a:solidFill>
              </a:rPr>
              <a:t>stop </a:t>
            </a:r>
            <a:r>
              <a:rPr lang="en-US"/>
              <a:t>advancing needle</a:t>
            </a:r>
          </a:p>
          <a:p>
            <a:endParaRPr lang="en-US"/>
          </a:p>
          <a:p>
            <a:r>
              <a:rPr lang="en-US"/>
              <a:t>Aspirate air into the 20 mL syringe to confirm tracheal placement.  </a:t>
            </a:r>
          </a:p>
          <a:p>
            <a:pPr marL="0" indent="0" algn="ctr">
              <a:buNone/>
            </a:pPr>
            <a:r>
              <a:rPr lang="en-US" b="1"/>
              <a:t>SHOULD ASPIRATE EASILY</a:t>
            </a:r>
          </a:p>
          <a:p>
            <a:pPr marL="0" indent="0">
              <a:buNone/>
            </a:pPr>
            <a:endParaRPr lang="en-US"/>
          </a:p>
        </p:txBody>
      </p:sp>
    </p:spTree>
    <p:extLst>
      <p:ext uri="{BB962C8B-B14F-4D97-AF65-F5344CB8AC3E}">
        <p14:creationId xmlns:p14="http://schemas.microsoft.com/office/powerpoint/2010/main" val="67817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96C7-48B7-F60F-4FCF-13F7A6351B00}"/>
              </a:ext>
            </a:extLst>
          </p:cNvPr>
          <p:cNvSpPr>
            <a:spLocks noGrp="1"/>
          </p:cNvSpPr>
          <p:nvPr>
            <p:ph type="title"/>
          </p:nvPr>
        </p:nvSpPr>
        <p:spPr>
          <a:xfrm>
            <a:off x="574040" y="-153035"/>
            <a:ext cx="10515600" cy="1325563"/>
          </a:xfrm>
        </p:spPr>
        <p:txBody>
          <a:bodyPr/>
          <a:lstStyle/>
          <a:p>
            <a:r>
              <a:rPr lang="en-US" b="1"/>
              <a:t>Perform Procedure</a:t>
            </a:r>
          </a:p>
        </p:txBody>
      </p:sp>
      <p:sp>
        <p:nvSpPr>
          <p:cNvPr id="3" name="Content Placeholder 2">
            <a:extLst>
              <a:ext uri="{FF2B5EF4-FFF2-40B4-BE49-F238E27FC236}">
                <a16:creationId xmlns:a16="http://schemas.microsoft.com/office/drawing/2014/main" id="{57B04E9E-CDEB-915A-52E8-323A05751965}"/>
              </a:ext>
            </a:extLst>
          </p:cNvPr>
          <p:cNvSpPr>
            <a:spLocks noGrp="1"/>
          </p:cNvSpPr>
          <p:nvPr>
            <p:ph idx="1"/>
          </p:nvPr>
        </p:nvSpPr>
        <p:spPr>
          <a:xfrm>
            <a:off x="838200" y="1310640"/>
            <a:ext cx="11170920" cy="5669280"/>
          </a:xfrm>
        </p:spPr>
        <p:txBody>
          <a:bodyPr>
            <a:normAutofit fontScale="70000" lnSpcReduction="20000"/>
          </a:bodyPr>
          <a:lstStyle/>
          <a:p>
            <a:r>
              <a:rPr lang="en-US"/>
              <a:t>Angle needle tip towards chest at a 20-45 degree angle</a:t>
            </a:r>
          </a:p>
          <a:p>
            <a:endParaRPr lang="en-US"/>
          </a:p>
          <a:p>
            <a:r>
              <a:rPr lang="en-US"/>
              <a:t>Hold needle and advance the catheter over the needle to its hub (like an IV)</a:t>
            </a:r>
          </a:p>
          <a:p>
            <a:endParaRPr lang="en-US"/>
          </a:p>
          <a:p>
            <a:r>
              <a:rPr lang="en-US"/>
              <a:t>When catheter fully advanced, withdraw needle and place into a sharps</a:t>
            </a:r>
          </a:p>
          <a:p>
            <a:endParaRPr lang="en-US"/>
          </a:p>
          <a:p>
            <a:r>
              <a:rPr lang="en-US"/>
              <a:t>Attach the 3mL syringe with ETT adapter attached to the hub of catheter</a:t>
            </a:r>
          </a:p>
          <a:p>
            <a:endParaRPr lang="en-US"/>
          </a:p>
          <a:p>
            <a:r>
              <a:rPr lang="en-US"/>
              <a:t>Apply capnography to the ETT adapter</a:t>
            </a:r>
          </a:p>
          <a:p>
            <a:endParaRPr lang="en-US"/>
          </a:p>
          <a:p>
            <a:r>
              <a:rPr lang="en-US"/>
              <a:t>Ventilate slowly Pediatric BVM 10/BPM</a:t>
            </a:r>
          </a:p>
          <a:p>
            <a:endParaRPr lang="en-US"/>
          </a:p>
          <a:p>
            <a:r>
              <a:rPr lang="en-US" b="1"/>
              <a:t>Allow 4 seconds for exhalation / if upper airway obstructed allow 8 seconds of exhalation</a:t>
            </a:r>
          </a:p>
          <a:p>
            <a:endParaRPr lang="en-US" b="1"/>
          </a:p>
          <a:p>
            <a:r>
              <a:rPr lang="en-US"/>
              <a:t>May need to manually compress chest to assist exhalation</a:t>
            </a:r>
          </a:p>
          <a:p>
            <a:pPr marL="0" indent="0">
              <a:buNone/>
            </a:pPr>
            <a:r>
              <a:rPr lang="en-US"/>
              <a:t>		</a:t>
            </a:r>
          </a:p>
          <a:p>
            <a:pPr marL="457200" lvl="1" indent="0">
              <a:buNone/>
            </a:pPr>
            <a:endParaRPr lang="en-US"/>
          </a:p>
        </p:txBody>
      </p:sp>
    </p:spTree>
    <p:extLst>
      <p:ext uri="{BB962C8B-B14F-4D97-AF65-F5344CB8AC3E}">
        <p14:creationId xmlns:p14="http://schemas.microsoft.com/office/powerpoint/2010/main" val="12602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12" end="12"/>
                                            </p:txEl>
                                          </p:spTgt>
                                        </p:tgtEl>
                                        <p:attrNameLst>
                                          <p:attrName>style.color</p:attrName>
                                        </p:attrNameLst>
                                      </p:cBhvr>
                                      <p:to>
                                        <a:schemeClr val="bg1"/>
                                      </p:to>
                                    </p:animClr>
                                    <p:animClr clrSpc="rgb" dir="cw">
                                      <p:cBhvr>
                                        <p:cTn id="7" dur="250" autoRev="1" fill="remove"/>
                                        <p:tgtEl>
                                          <p:spTgt spid="3">
                                            <p:txEl>
                                              <p:pRg st="12" end="12"/>
                                            </p:txEl>
                                          </p:spTgt>
                                        </p:tgtEl>
                                        <p:attrNameLst>
                                          <p:attrName>fillcolor</p:attrName>
                                        </p:attrNameLst>
                                      </p:cBhvr>
                                      <p:to>
                                        <a:schemeClr val="bg1"/>
                                      </p:to>
                                    </p:animClr>
                                    <p:set>
                                      <p:cBhvr>
                                        <p:cTn id="8" dur="250" autoRev="1" fill="remove"/>
                                        <p:tgtEl>
                                          <p:spTgt spid="3">
                                            <p:txEl>
                                              <p:pRg st="12" end="12"/>
                                            </p:txEl>
                                          </p:spTgt>
                                        </p:tgtEl>
                                        <p:attrNameLst>
                                          <p:attrName>fill.type</p:attrName>
                                        </p:attrNameLst>
                                      </p:cBhvr>
                                      <p:to>
                                        <p:strVal val="solid"/>
                                      </p:to>
                                    </p:set>
                                    <p:set>
                                      <p:cBhvr>
                                        <p:cTn id="9" dur="250" autoRev="1" fill="remove"/>
                                        <p:tgtEl>
                                          <p:spTgt spid="3">
                                            <p:txEl>
                                              <p:pRg st="12" end="1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DF31D-822A-F1AE-046B-C616AA4B63E0}"/>
              </a:ext>
            </a:extLst>
          </p:cNvPr>
          <p:cNvSpPr>
            <a:spLocks noGrp="1"/>
          </p:cNvSpPr>
          <p:nvPr>
            <p:ph idx="1"/>
          </p:nvPr>
        </p:nvSpPr>
        <p:spPr>
          <a:xfrm>
            <a:off x="660400" y="416560"/>
            <a:ext cx="10693400" cy="5760403"/>
          </a:xfrm>
        </p:spPr>
        <p:txBody>
          <a:bodyPr/>
          <a:lstStyle/>
          <a:p>
            <a:r>
              <a:rPr lang="en-US" sz="4000" b="1"/>
              <a:t>Confirm placement</a:t>
            </a:r>
          </a:p>
          <a:p>
            <a:pPr lvl="1"/>
            <a:r>
              <a:rPr lang="en-US"/>
              <a:t>Auscultate epigastrium , both midaxillary and anterior chest x2</a:t>
            </a:r>
          </a:p>
          <a:p>
            <a:pPr lvl="1"/>
            <a:r>
              <a:rPr lang="en-US"/>
              <a:t>Assess capnography</a:t>
            </a:r>
          </a:p>
          <a:p>
            <a:pPr lvl="1"/>
            <a:r>
              <a:rPr lang="en-US"/>
              <a:t>Secure catheter in place using tape</a:t>
            </a:r>
          </a:p>
          <a:p>
            <a:pPr lvl="1"/>
            <a:r>
              <a:rPr lang="en-US"/>
              <a:t>Control bleeding as needed</a:t>
            </a:r>
          </a:p>
          <a:p>
            <a:pPr marL="457200" lvl="1" indent="0">
              <a:buNone/>
            </a:pPr>
            <a:endParaRPr lang="en-US"/>
          </a:p>
          <a:p>
            <a:pPr marL="457200" lvl="1" indent="0">
              <a:buNone/>
            </a:pPr>
            <a:r>
              <a:rPr lang="en-US"/>
              <a:t>If incorrectly placed ………..troubleshoot determine error and take corrective action</a:t>
            </a:r>
          </a:p>
          <a:p>
            <a:endParaRPr lang="en-US"/>
          </a:p>
        </p:txBody>
      </p:sp>
      <p:pic>
        <p:nvPicPr>
          <p:cNvPr id="4" name="Picture 3">
            <a:extLst>
              <a:ext uri="{FF2B5EF4-FFF2-40B4-BE49-F238E27FC236}">
                <a16:creationId xmlns:a16="http://schemas.microsoft.com/office/drawing/2014/main" id="{F5A2CA2F-C268-F9BD-8B45-577314C05DB7}"/>
              </a:ext>
            </a:extLst>
          </p:cNvPr>
          <p:cNvPicPr>
            <a:picLocks noChangeAspect="1"/>
          </p:cNvPicPr>
          <p:nvPr/>
        </p:nvPicPr>
        <p:blipFill>
          <a:blip r:embed="rId2"/>
          <a:stretch>
            <a:fillRect/>
          </a:stretch>
        </p:blipFill>
        <p:spPr>
          <a:xfrm>
            <a:off x="2514283" y="4099560"/>
            <a:ext cx="4475798" cy="1680174"/>
          </a:xfrm>
          <a:prstGeom prst="rect">
            <a:avLst/>
          </a:prstGeom>
        </p:spPr>
      </p:pic>
    </p:spTree>
    <p:extLst>
      <p:ext uri="{BB962C8B-B14F-4D97-AF65-F5344CB8AC3E}">
        <p14:creationId xmlns:p14="http://schemas.microsoft.com/office/powerpoint/2010/main" val="868015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4C4B34-5F89-DAC9-289B-7F2E0671BCE3}"/>
              </a:ext>
            </a:extLst>
          </p:cNvPr>
          <p:cNvSpPr>
            <a:spLocks noGrp="1"/>
          </p:cNvSpPr>
          <p:nvPr>
            <p:ph idx="1"/>
          </p:nvPr>
        </p:nvSpPr>
        <p:spPr>
          <a:xfrm>
            <a:off x="4037817" y="10138"/>
            <a:ext cx="8154184" cy="6837724"/>
          </a:xfrm>
          <a:solidFill>
            <a:schemeClr val="accent1">
              <a:lumMod val="20000"/>
              <a:lumOff val="80000"/>
            </a:schemeClr>
          </a:solidFill>
        </p:spPr>
        <p:txBody>
          <a:bodyPr anchor="ctr">
            <a:normAutofit/>
          </a:bodyPr>
          <a:lstStyle/>
          <a:p>
            <a:r>
              <a:rPr lang="en-US" sz="3600"/>
              <a:t>Frequently monitor EtCO2, SpO2, VS, &amp; lung sounds enroute</a:t>
            </a:r>
          </a:p>
          <a:p>
            <a:pPr marL="0" indent="0">
              <a:buNone/>
            </a:pPr>
            <a:r>
              <a:rPr lang="en-US" sz="3600"/>
              <a:t>   Looking to detect:</a:t>
            </a:r>
          </a:p>
          <a:p>
            <a:r>
              <a:rPr lang="en-US" sz="3600"/>
              <a:t>	displacement</a:t>
            </a:r>
          </a:p>
          <a:p>
            <a:r>
              <a:rPr lang="en-US" sz="3600"/>
              <a:t>	complications</a:t>
            </a:r>
          </a:p>
          <a:p>
            <a:r>
              <a:rPr lang="en-US" sz="3600"/>
              <a:t>	condition change</a:t>
            </a:r>
          </a:p>
          <a:p>
            <a:r>
              <a:rPr lang="en-US" sz="3600"/>
              <a:t>	monitor insertion site for   	complications</a:t>
            </a:r>
          </a:p>
          <a:p>
            <a:pPr marL="0" indent="0">
              <a:buNone/>
            </a:pPr>
            <a:r>
              <a:rPr lang="en-US" sz="2000"/>
              <a:t>	</a:t>
            </a:r>
          </a:p>
        </p:txBody>
      </p:sp>
      <p:pic>
        <p:nvPicPr>
          <p:cNvPr id="4" name="Picture 3">
            <a:extLst>
              <a:ext uri="{FF2B5EF4-FFF2-40B4-BE49-F238E27FC236}">
                <a16:creationId xmlns:a16="http://schemas.microsoft.com/office/drawing/2014/main" id="{E723C4D5-7062-3DBA-2A6E-B86896FF4825}"/>
              </a:ext>
            </a:extLst>
          </p:cNvPr>
          <p:cNvPicPr>
            <a:picLocks noChangeAspect="1"/>
          </p:cNvPicPr>
          <p:nvPr/>
        </p:nvPicPr>
        <p:blipFill>
          <a:blip r:embed="rId2"/>
          <a:stretch>
            <a:fillRect/>
          </a:stretch>
        </p:blipFill>
        <p:spPr>
          <a:xfrm>
            <a:off x="211020" y="1017118"/>
            <a:ext cx="3615776" cy="1889242"/>
          </a:xfrm>
          <a:prstGeom prst="rect">
            <a:avLst/>
          </a:prstGeom>
        </p:spPr>
      </p:pic>
    </p:spTree>
    <p:extLst>
      <p:ext uri="{BB962C8B-B14F-4D97-AF65-F5344CB8AC3E}">
        <p14:creationId xmlns:p14="http://schemas.microsoft.com/office/powerpoint/2010/main" val="1610178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89AB-5C96-19F9-D4EA-FD12788CD3E6}"/>
              </a:ext>
            </a:extLst>
          </p:cNvPr>
          <p:cNvSpPr>
            <a:spLocks noGrp="1"/>
          </p:cNvSpPr>
          <p:nvPr>
            <p:ph type="title"/>
          </p:nvPr>
        </p:nvSpPr>
        <p:spPr>
          <a:xfrm>
            <a:off x="5331460" y="415925"/>
            <a:ext cx="1529080" cy="1325563"/>
          </a:xfrm>
        </p:spPr>
        <p:txBody>
          <a:bodyPr/>
          <a:lstStyle/>
          <a:p>
            <a:r>
              <a:rPr lang="en-US"/>
              <a:t>Video</a:t>
            </a:r>
          </a:p>
        </p:txBody>
      </p:sp>
      <p:sp>
        <p:nvSpPr>
          <p:cNvPr id="5" name="TextBox 4">
            <a:extLst>
              <a:ext uri="{FF2B5EF4-FFF2-40B4-BE49-F238E27FC236}">
                <a16:creationId xmlns:a16="http://schemas.microsoft.com/office/drawing/2014/main" id="{95657976-B5ED-7C30-2042-1C4E05170828}"/>
              </a:ext>
            </a:extLst>
          </p:cNvPr>
          <p:cNvSpPr txBox="1"/>
          <p:nvPr/>
        </p:nvSpPr>
        <p:spPr>
          <a:xfrm>
            <a:off x="4521200" y="3244334"/>
            <a:ext cx="6096000" cy="369332"/>
          </a:xfrm>
          <a:prstGeom prst="rect">
            <a:avLst/>
          </a:prstGeom>
          <a:noFill/>
        </p:spPr>
        <p:txBody>
          <a:bodyPr wrap="square">
            <a:spAutoFit/>
          </a:bodyPr>
          <a:lstStyle/>
          <a:p>
            <a:r>
              <a:rPr lang="en-US">
                <a:hlinkClick r:id="rId3"/>
              </a:rPr>
              <a:t>https://youtu.be/u05uhVzzWPU</a:t>
            </a:r>
            <a:endParaRPr lang="en-US"/>
          </a:p>
        </p:txBody>
      </p:sp>
    </p:spTree>
    <p:extLst>
      <p:ext uri="{BB962C8B-B14F-4D97-AF65-F5344CB8AC3E}">
        <p14:creationId xmlns:p14="http://schemas.microsoft.com/office/powerpoint/2010/main" val="2968128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B9C79A-4504-E0D1-7CEB-8CDF70A3BD9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0885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3359-A3AF-79A2-F6D4-751C61F69356}"/>
              </a:ext>
            </a:extLst>
          </p:cNvPr>
          <p:cNvSpPr>
            <a:spLocks noGrp="1"/>
          </p:cNvSpPr>
          <p:nvPr>
            <p:ph type="title"/>
          </p:nvPr>
        </p:nvSpPr>
        <p:spPr>
          <a:xfrm>
            <a:off x="3195320" y="601088"/>
            <a:ext cx="4851400" cy="877888"/>
          </a:xfrm>
        </p:spPr>
        <p:txBody>
          <a:bodyPr/>
          <a:lstStyle/>
          <a:p>
            <a:r>
              <a:rPr lang="en-US">
                <a:latin typeface="+mn-lt"/>
              </a:rPr>
              <a:t>Complications</a:t>
            </a:r>
          </a:p>
        </p:txBody>
      </p:sp>
      <p:sp>
        <p:nvSpPr>
          <p:cNvPr id="3" name="Content Placeholder 2">
            <a:extLst>
              <a:ext uri="{FF2B5EF4-FFF2-40B4-BE49-F238E27FC236}">
                <a16:creationId xmlns:a16="http://schemas.microsoft.com/office/drawing/2014/main" id="{00DE5F09-A392-2730-2600-DCCD9165459E}"/>
              </a:ext>
            </a:extLst>
          </p:cNvPr>
          <p:cNvSpPr>
            <a:spLocks noGrp="1"/>
          </p:cNvSpPr>
          <p:nvPr>
            <p:ph sz="half" idx="1"/>
          </p:nvPr>
        </p:nvSpPr>
        <p:spPr>
          <a:xfrm>
            <a:off x="604520" y="2506662"/>
            <a:ext cx="5181600" cy="4351338"/>
          </a:xfrm>
        </p:spPr>
        <p:txBody>
          <a:bodyPr>
            <a:normAutofit fontScale="92500" lnSpcReduction="10000"/>
          </a:bodyPr>
          <a:lstStyle/>
          <a:p>
            <a:pPr marL="0" indent="0">
              <a:buNone/>
            </a:pPr>
            <a:r>
              <a:rPr lang="en-US"/>
              <a:t>Hypercarbia</a:t>
            </a:r>
          </a:p>
          <a:p>
            <a:pPr marL="0" indent="0">
              <a:buNone/>
            </a:pPr>
            <a:r>
              <a:rPr lang="en-US"/>
              <a:t>Because of inadequate exhalation CO2 accumulates and limits the long-term use of this approach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This technique can adequately oxygenate for 30 – 40 minutes </a:t>
            </a:r>
          </a:p>
          <a:p>
            <a:pPr marL="0" indent="0">
              <a:buNone/>
            </a:pPr>
            <a:endParaRPr lang="en-US"/>
          </a:p>
          <a:p>
            <a:pPr marL="0" indent="0">
              <a:buNone/>
            </a:pPr>
            <a:r>
              <a:rPr lang="en-US"/>
              <a:t>Catheter dislodgement</a:t>
            </a:r>
          </a:p>
          <a:p>
            <a:pPr marL="0" indent="0">
              <a:buNone/>
            </a:pPr>
            <a:endParaRPr lang="en-US"/>
          </a:p>
        </p:txBody>
      </p:sp>
      <p:sp>
        <p:nvSpPr>
          <p:cNvPr id="4" name="Content Placeholder 3">
            <a:extLst>
              <a:ext uri="{FF2B5EF4-FFF2-40B4-BE49-F238E27FC236}">
                <a16:creationId xmlns:a16="http://schemas.microsoft.com/office/drawing/2014/main" id="{0E899183-038F-8E3B-B805-364D27725233}"/>
              </a:ext>
            </a:extLst>
          </p:cNvPr>
          <p:cNvSpPr>
            <a:spLocks noGrp="1"/>
          </p:cNvSpPr>
          <p:nvPr>
            <p:ph sz="half" idx="2"/>
          </p:nvPr>
        </p:nvSpPr>
        <p:spPr>
          <a:xfrm>
            <a:off x="6096000" y="2313622"/>
            <a:ext cx="5181600" cy="4351338"/>
          </a:xfrm>
        </p:spPr>
        <p:txBody>
          <a:bodyPr>
            <a:normAutofit fontScale="92500" lnSpcReduction="10000"/>
          </a:bodyPr>
          <a:lstStyle/>
          <a:p>
            <a:pPr marL="0" indent="0">
              <a:buNone/>
            </a:pPr>
            <a:r>
              <a:rPr lang="en-US"/>
              <a:t>High pressure during ventilation and air entrapment may produce pneumothorax</a:t>
            </a:r>
          </a:p>
          <a:p>
            <a:pPr marL="0" indent="0">
              <a:buNone/>
            </a:pPr>
            <a:endParaRPr lang="en-US"/>
          </a:p>
          <a:p>
            <a:pPr marL="0" indent="0">
              <a:buNone/>
            </a:pPr>
            <a:r>
              <a:rPr lang="en-US"/>
              <a:t>Hemorrhage at the insertion site</a:t>
            </a:r>
          </a:p>
          <a:p>
            <a:pPr marL="0" indent="0">
              <a:buNone/>
            </a:pPr>
            <a:endParaRPr lang="en-US"/>
          </a:p>
          <a:p>
            <a:pPr marL="0" indent="0">
              <a:buNone/>
            </a:pPr>
            <a:r>
              <a:rPr lang="en-US"/>
              <a:t>Thyroid gland &amp; esophagus can be perforated if needle is inserted inappropriately and or advanced to far</a:t>
            </a:r>
          </a:p>
          <a:p>
            <a:pPr marL="0" indent="0">
              <a:buNone/>
            </a:pPr>
            <a:r>
              <a:rPr lang="en-US"/>
              <a:t>Subcutaneous emphysema</a:t>
            </a:r>
          </a:p>
        </p:txBody>
      </p:sp>
      <p:pic>
        <p:nvPicPr>
          <p:cNvPr id="9" name="Picture 8">
            <a:extLst>
              <a:ext uri="{FF2B5EF4-FFF2-40B4-BE49-F238E27FC236}">
                <a16:creationId xmlns:a16="http://schemas.microsoft.com/office/drawing/2014/main" id="{57D46CCD-0304-582B-0085-AB53F726B609}"/>
              </a:ext>
            </a:extLst>
          </p:cNvPr>
          <p:cNvPicPr>
            <a:picLocks noChangeAspect="1"/>
          </p:cNvPicPr>
          <p:nvPr/>
        </p:nvPicPr>
        <p:blipFill>
          <a:blip r:embed="rId2"/>
          <a:stretch>
            <a:fillRect/>
          </a:stretch>
        </p:blipFill>
        <p:spPr>
          <a:xfrm>
            <a:off x="9130341" y="-94177"/>
            <a:ext cx="2309820" cy="2330209"/>
          </a:xfrm>
          <a:prstGeom prst="rect">
            <a:avLst/>
          </a:prstGeom>
        </p:spPr>
      </p:pic>
      <p:sp>
        <p:nvSpPr>
          <p:cNvPr id="5" name="TextBox 4">
            <a:extLst>
              <a:ext uri="{FF2B5EF4-FFF2-40B4-BE49-F238E27FC236}">
                <a16:creationId xmlns:a16="http://schemas.microsoft.com/office/drawing/2014/main" id="{555B92DD-DF7B-34D5-1BC1-4AE76FA8863C}"/>
              </a:ext>
            </a:extLst>
          </p:cNvPr>
          <p:cNvSpPr txBox="1"/>
          <p:nvPr/>
        </p:nvSpPr>
        <p:spPr>
          <a:xfrm>
            <a:off x="518160" y="2174240"/>
            <a:ext cx="10688320" cy="4490720"/>
          </a:xfrm>
          <a:prstGeom prst="rect">
            <a:avLst/>
          </a:prstGeom>
          <a:noFill/>
          <a:ln w="57150">
            <a:solidFill>
              <a:srgbClr val="7030A0"/>
            </a:solidFill>
          </a:ln>
        </p:spPr>
        <p:txBody>
          <a:bodyPr wrap="square" rtlCol="0">
            <a:spAutoFit/>
          </a:bodyPr>
          <a:lstStyle/>
          <a:p>
            <a:endParaRPr lang="en-US"/>
          </a:p>
        </p:txBody>
      </p:sp>
    </p:spTree>
    <p:extLst>
      <p:ext uri="{BB962C8B-B14F-4D97-AF65-F5344CB8AC3E}">
        <p14:creationId xmlns:p14="http://schemas.microsoft.com/office/powerpoint/2010/main" val="3658682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B2FEA7B-5513-CECE-6128-15A5CEFD8081}"/>
              </a:ext>
            </a:extLst>
          </p:cNvPr>
          <p:cNvPicPr>
            <a:picLocks noGrp="1" noChangeAspect="1"/>
          </p:cNvPicPr>
          <p:nvPr>
            <p:ph idx="1"/>
          </p:nvPr>
        </p:nvPicPr>
        <p:blipFill>
          <a:blip r:embed="rId2"/>
          <a:srcRect t="8555" b="21174"/>
          <a:stretch/>
        </p:blipFill>
        <p:spPr>
          <a:xfrm>
            <a:off x="457200" y="457200"/>
            <a:ext cx="11277600" cy="5943600"/>
          </a:xfrm>
          <a:prstGeom prst="rect">
            <a:avLst/>
          </a:prstGeom>
        </p:spPr>
      </p:pic>
    </p:spTree>
    <p:extLst>
      <p:ext uri="{BB962C8B-B14F-4D97-AF65-F5344CB8AC3E}">
        <p14:creationId xmlns:p14="http://schemas.microsoft.com/office/powerpoint/2010/main" val="244455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DF5-4DB9-DCB4-A711-F9B6A33EBDE3}"/>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19807AF4-E9EC-B227-492F-AD5B78B358C9}"/>
              </a:ext>
            </a:extLst>
          </p:cNvPr>
          <p:cNvSpPr>
            <a:spLocks noGrp="1"/>
          </p:cNvSpPr>
          <p:nvPr>
            <p:ph idx="1"/>
          </p:nvPr>
        </p:nvSpPr>
        <p:spPr/>
        <p:txBody>
          <a:bodyPr/>
          <a:lstStyle/>
          <a:p>
            <a:pPr marL="0" indent="0" algn="ctr">
              <a:buNone/>
            </a:pPr>
            <a:r>
              <a:rPr lang="en-US"/>
              <a:t>Some images used within this Power Point presentation have taken</a:t>
            </a:r>
          </a:p>
          <a:p>
            <a:pPr marL="0" indent="0" algn="ctr">
              <a:buNone/>
            </a:pPr>
            <a:r>
              <a:rPr lang="en-US"/>
              <a:t> from Google and are being used for the sole purposes of education</a:t>
            </a:r>
          </a:p>
          <a:p>
            <a:pPr marL="0" indent="0" algn="ctr">
              <a:buNone/>
            </a:pPr>
            <a:r>
              <a:rPr lang="en-US"/>
              <a:t> under the presumption of </a:t>
            </a:r>
            <a:r>
              <a:rPr lang="en-US" i="1"/>
              <a:t>“Fair Use” doctrine or act. </a:t>
            </a:r>
            <a:r>
              <a:rPr lang="en-US"/>
              <a:t>It is not the</a:t>
            </a:r>
          </a:p>
          <a:p>
            <a:pPr marL="0" indent="0" algn="ctr">
              <a:buNone/>
            </a:pPr>
            <a:r>
              <a:rPr lang="en-US"/>
              <a:t> intention of the author or presenter to reproduce, sell, manufacture or</a:t>
            </a:r>
          </a:p>
          <a:p>
            <a:pPr marL="0" indent="0" algn="ctr">
              <a:buNone/>
            </a:pPr>
            <a:r>
              <a:rPr lang="en-US"/>
              <a:t> recreate any of these images. </a:t>
            </a:r>
          </a:p>
          <a:p>
            <a:endParaRPr lang="en-US"/>
          </a:p>
        </p:txBody>
      </p:sp>
    </p:spTree>
    <p:extLst>
      <p:ext uri="{BB962C8B-B14F-4D97-AF65-F5344CB8AC3E}">
        <p14:creationId xmlns:p14="http://schemas.microsoft.com/office/powerpoint/2010/main" val="625449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5B06E5-0FB4-AA4C-98F0-DD41CDF47EB9}"/>
              </a:ext>
            </a:extLst>
          </p:cNvPr>
          <p:cNvPicPr>
            <a:picLocks noChangeAspect="1"/>
          </p:cNvPicPr>
          <p:nvPr/>
        </p:nvPicPr>
        <p:blipFill>
          <a:blip r:embed="rId2"/>
          <a:srcRect t="11544" b="9501"/>
          <a:stretch/>
        </p:blipFill>
        <p:spPr>
          <a:xfrm>
            <a:off x="457200" y="457200"/>
            <a:ext cx="11277600" cy="5943600"/>
          </a:xfrm>
          <a:prstGeom prst="rect">
            <a:avLst/>
          </a:prstGeom>
        </p:spPr>
      </p:pic>
    </p:spTree>
    <p:extLst>
      <p:ext uri="{BB962C8B-B14F-4D97-AF65-F5344CB8AC3E}">
        <p14:creationId xmlns:p14="http://schemas.microsoft.com/office/powerpoint/2010/main" val="2925483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01D8-69B6-43BB-3035-D5007730E3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AF8E47-541F-C631-068D-469CFD4C6DC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963C30-4403-8367-5364-FBD914A6917D}"/>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extBox 4">
            <a:extLst>
              <a:ext uri="{FF2B5EF4-FFF2-40B4-BE49-F238E27FC236}">
                <a16:creationId xmlns:a16="http://schemas.microsoft.com/office/drawing/2014/main" id="{19B0BB98-8783-DB07-E24F-C8D4F226EBDD}"/>
              </a:ext>
            </a:extLst>
          </p:cNvPr>
          <p:cNvSpPr txBox="1"/>
          <p:nvPr/>
        </p:nvSpPr>
        <p:spPr>
          <a:xfrm>
            <a:off x="1066414" y="5712492"/>
            <a:ext cx="9225280" cy="369332"/>
          </a:xfrm>
          <a:prstGeom prst="rect">
            <a:avLst/>
          </a:prstGeom>
          <a:noFill/>
        </p:spPr>
        <p:txBody>
          <a:bodyPr wrap="square" rtlCol="0">
            <a:spAutoFit/>
          </a:bodyPr>
          <a:lstStyle/>
          <a:p>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4"/>
              </a:rPr>
              <a:t>https://create.kahoot.it/share/airway-24/ac03fdd0-e35b-46c7-b92e-4b026856e077</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383979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841D52-7823-1E25-522A-461D3B49BE8D}"/>
              </a:ext>
            </a:extLst>
          </p:cNvPr>
          <p:cNvSpPr txBox="1"/>
          <p:nvPr/>
        </p:nvSpPr>
        <p:spPr>
          <a:xfrm>
            <a:off x="699714" y="353160"/>
            <a:ext cx="7091300" cy="89858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90000"/>
              </a:lnSpc>
              <a:spcBef>
                <a:spcPct val="0"/>
              </a:spcBef>
              <a:spcAft>
                <a:spcPts val="600"/>
              </a:spcAft>
            </a:pPr>
            <a:r>
              <a:rPr lang="en-US" sz="4000">
                <a:solidFill>
                  <a:srgbClr val="FFFFFF"/>
                </a:solidFill>
                <a:latin typeface="+mj-lt"/>
                <a:ea typeface="Calibri Light"/>
                <a:cs typeface="Calibri Light"/>
              </a:rPr>
              <a:t>Evaluations Please!</a:t>
            </a:r>
          </a:p>
        </p:txBody>
      </p:sp>
      <p:pic>
        <p:nvPicPr>
          <p:cNvPr id="3" name="Picture 2" descr="EMS Medical EMT Rn Paramedic Doctor ...">
            <a:extLst>
              <a:ext uri="{FF2B5EF4-FFF2-40B4-BE49-F238E27FC236}">
                <a16:creationId xmlns:a16="http://schemas.microsoft.com/office/drawing/2014/main" id="{A86CE3C6-2812-E0FA-F736-0D00D45B7A3C}"/>
              </a:ext>
            </a:extLst>
          </p:cNvPr>
          <p:cNvPicPr>
            <a:picLocks noChangeAspect="1"/>
          </p:cNvPicPr>
          <p:nvPr/>
        </p:nvPicPr>
        <p:blipFill>
          <a:blip r:embed="rId2"/>
          <a:stretch>
            <a:fillRect/>
          </a:stretch>
        </p:blipFill>
        <p:spPr>
          <a:xfrm>
            <a:off x="702790" y="1574035"/>
            <a:ext cx="5243436" cy="5035723"/>
          </a:xfrm>
          <a:prstGeom prst="rect">
            <a:avLst/>
          </a:prstGeom>
        </p:spPr>
      </p:pic>
      <p:pic>
        <p:nvPicPr>
          <p:cNvPr id="2" name="Picture 1" descr="A qr code with black squares&#10;&#10;Description automatically generated">
            <a:extLst>
              <a:ext uri="{FF2B5EF4-FFF2-40B4-BE49-F238E27FC236}">
                <a16:creationId xmlns:a16="http://schemas.microsoft.com/office/drawing/2014/main" id="{29AE17EF-92B1-C712-8D56-ED253E1A9107}"/>
              </a:ext>
            </a:extLst>
          </p:cNvPr>
          <p:cNvPicPr>
            <a:picLocks noChangeAspect="1"/>
          </p:cNvPicPr>
          <p:nvPr/>
        </p:nvPicPr>
        <p:blipFill>
          <a:blip r:embed="rId3"/>
          <a:stretch>
            <a:fillRect/>
          </a:stretch>
        </p:blipFill>
        <p:spPr>
          <a:xfrm>
            <a:off x="7316991" y="1941728"/>
            <a:ext cx="3997831" cy="3997831"/>
          </a:xfrm>
          <a:prstGeom prst="rect">
            <a:avLst/>
          </a:prstGeom>
        </p:spPr>
      </p:pic>
    </p:spTree>
    <p:extLst>
      <p:ext uri="{BB962C8B-B14F-4D97-AF65-F5344CB8AC3E}">
        <p14:creationId xmlns:p14="http://schemas.microsoft.com/office/powerpoint/2010/main" val="324444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9D2E-745A-0DD8-708B-C0967A0A74D3}"/>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52153B38-B759-D0BD-E668-93AD82F757DC}"/>
              </a:ext>
            </a:extLst>
          </p:cNvPr>
          <p:cNvSpPr>
            <a:spLocks noGrp="1"/>
          </p:cNvSpPr>
          <p:nvPr>
            <p:ph idx="1"/>
          </p:nvPr>
        </p:nvSpPr>
        <p:spPr/>
        <p:txBody>
          <a:bodyPr vert="horz" lIns="91440" tIns="45720" rIns="91440" bIns="45720" rtlCol="0" anchor="t">
            <a:normAutofit/>
          </a:bodyPr>
          <a:lstStyle/>
          <a:p>
            <a:pPr algn="l">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Laryngeal handshake technique…..comparative study </a:t>
            </a:r>
            <a:r>
              <a:rPr lang="en-US" sz="1400" b="0" i="0">
                <a:solidFill>
                  <a:srgbClr val="212121"/>
                </a:solidFill>
                <a:effectLst/>
                <a:highlight>
                  <a:srgbClr val="FFFFFF"/>
                </a:highlight>
                <a:latin typeface="Times New Roman" panose="02020603050405020304" pitchFamily="18" charset="0"/>
                <a:cs typeface="Times New Roman" panose="02020603050405020304" pitchFamily="18" charset="0"/>
              </a:rPr>
              <a:t>PMID: 30336863 DOI: </a:t>
            </a:r>
            <a:r>
              <a:rPr lang="en-US" sz="1400" b="0" i="0" u="none" strike="noStrike">
                <a:solidFill>
                  <a:srgbClr val="0071BC"/>
                </a:solidFill>
                <a:effectLst/>
                <a:highlight>
                  <a:srgbClr val="FFFFFF"/>
                </a:highlight>
                <a:latin typeface="Times New Roman" panose="02020603050405020304" pitchFamily="18" charset="0"/>
                <a:cs typeface="Times New Roman" panose="02020603050405020304" pitchFamily="18" charset="0"/>
                <a:hlinkClick r:id="rId2"/>
              </a:rPr>
              <a:t>10.1016/j.bja.2018.07.034</a:t>
            </a:r>
            <a:endParaRPr lang="en-US" sz="1400" b="0" i="0" u="none" strike="noStrike">
              <a:solidFill>
                <a:srgbClr val="0071BC"/>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400">
                <a:latin typeface="Times New Roman" panose="02020603050405020304" pitchFamily="18" charset="0"/>
                <a:cs typeface="Times New Roman" panose="02020603050405020304" pitchFamily="18" charset="0"/>
                <a:hlinkClick r:id="rId3"/>
              </a:rPr>
              <a:t>Levitan, the “Laryngeal Handshake” and the “Cartilaginous Cage” – Prehospital and Retrieval Medicine – THE PHARM dedicated to the memory of Dr John Hinds (prehospitalmed.com)</a:t>
            </a:r>
            <a:endParaRPr lang="en-US" sz="1400" b="0" i="0">
              <a:solidFill>
                <a:srgbClr val="212121"/>
              </a:solidFill>
              <a:effectLst/>
              <a:highlight>
                <a:srgbClr val="FFFFFF"/>
              </a:highlight>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ea typeface="Calibri"/>
                <a:cs typeface="Times New Roman" panose="02020603050405020304" pitchFamily="18" charset="0"/>
              </a:rPr>
              <a:t>Carbon Dioxide Narcosis Michael Drechsler; Jason Morris  2023</a:t>
            </a:r>
          </a:p>
          <a:p>
            <a:r>
              <a:rPr lang="en-US" sz="1400">
                <a:solidFill>
                  <a:srgbClr val="2A2A2A"/>
                </a:solidFill>
                <a:latin typeface="Times New Roman" panose="02020603050405020304" pitchFamily="18" charset="0"/>
                <a:ea typeface="+mn-lt"/>
                <a:cs typeface="Times New Roman" panose="02020603050405020304" pitchFamily="18" charset="0"/>
              </a:rPr>
              <a:t>Fortune JB, Judkins DG, </a:t>
            </a:r>
            <a:r>
              <a:rPr lang="en-US" sz="1400" err="1">
                <a:solidFill>
                  <a:srgbClr val="2A2A2A"/>
                </a:solidFill>
                <a:latin typeface="Times New Roman" panose="02020603050405020304" pitchFamily="18" charset="0"/>
                <a:ea typeface="+mn-lt"/>
                <a:cs typeface="Times New Roman" panose="02020603050405020304" pitchFamily="18" charset="0"/>
              </a:rPr>
              <a:t>Scanzaroli</a:t>
            </a:r>
            <a:r>
              <a:rPr lang="en-US" sz="1400">
                <a:solidFill>
                  <a:srgbClr val="2A2A2A"/>
                </a:solidFill>
                <a:latin typeface="Times New Roman" panose="02020603050405020304" pitchFamily="18" charset="0"/>
                <a:ea typeface="+mn-lt"/>
                <a:cs typeface="Times New Roman" panose="02020603050405020304" pitchFamily="18" charset="0"/>
              </a:rPr>
              <a:t> D, McLeod KB, Johnson SB. Efficacy of prehospital surgical cricothyrotomy in trauma patients. </a:t>
            </a:r>
            <a:r>
              <a:rPr lang="en-US" sz="1400" i="1">
                <a:solidFill>
                  <a:srgbClr val="2A2A2A"/>
                </a:solidFill>
                <a:latin typeface="Times New Roman" panose="02020603050405020304" pitchFamily="18" charset="0"/>
                <a:ea typeface="+mn-lt"/>
                <a:cs typeface="Times New Roman" panose="02020603050405020304" pitchFamily="18" charset="0"/>
              </a:rPr>
              <a:t>J Trauma</a:t>
            </a:r>
            <a:r>
              <a:rPr lang="en-US" sz="1400">
                <a:solidFill>
                  <a:srgbClr val="2A2A2A"/>
                </a:solidFill>
                <a:latin typeface="Times New Roman" panose="02020603050405020304" pitchFamily="18" charset="0"/>
                <a:ea typeface="+mn-lt"/>
                <a:cs typeface="Times New Roman" panose="02020603050405020304" pitchFamily="18" charset="0"/>
              </a:rPr>
              <a:t>. 1997 May. 42(5):832-6; discussion 837-8. </a:t>
            </a:r>
            <a:r>
              <a:rPr lang="en-US" sz="1400">
                <a:solidFill>
                  <a:srgbClr val="007CB0"/>
                </a:solidFill>
                <a:latin typeface="Times New Roman" panose="02020603050405020304" pitchFamily="18" charset="0"/>
                <a:ea typeface="+mn-lt"/>
                <a:cs typeface="Times New Roman" panose="02020603050405020304" pitchFamily="18" charset="0"/>
                <a:hlinkClick r:id="rId4"/>
              </a:rPr>
              <a:t>[QxMD MEDLINE Link]</a:t>
            </a:r>
            <a:r>
              <a:rPr lang="en-US" sz="1400">
                <a:solidFill>
                  <a:srgbClr val="2A2A2A"/>
                </a:solidFill>
                <a:latin typeface="Times New Roman" panose="02020603050405020304" pitchFamily="18" charset="0"/>
                <a:ea typeface="+mn-lt"/>
                <a:cs typeface="Times New Roman" panose="02020603050405020304" pitchFamily="18" charset="0"/>
              </a:rPr>
              <a:t>.</a:t>
            </a:r>
            <a:endParaRPr lang="en-US" sz="1400">
              <a:latin typeface="Times New Roman" panose="02020603050405020304" pitchFamily="18" charset="0"/>
              <a:ea typeface="Calibri"/>
              <a:cs typeface="Times New Roman" panose="02020603050405020304" pitchFamily="18" charset="0"/>
            </a:endParaRPr>
          </a:p>
          <a:p>
            <a:r>
              <a:rPr lang="en-US" sz="1400" b="0" i="0" err="1">
                <a:solidFill>
                  <a:srgbClr val="222222"/>
                </a:solidFill>
                <a:effectLst/>
                <a:highlight>
                  <a:srgbClr val="FFFFFF"/>
                </a:highlight>
                <a:latin typeface="Times New Roman" panose="02020603050405020304" pitchFamily="18" charset="0"/>
                <a:cs typeface="Times New Roman" panose="02020603050405020304" pitchFamily="18" charset="0"/>
              </a:rPr>
              <a:t>Avva</a:t>
            </a:r>
            <a:r>
              <a:rPr lang="en-US" sz="1400" b="0" i="0">
                <a:solidFill>
                  <a:srgbClr val="222222"/>
                </a:solidFill>
                <a:effectLst/>
                <a:highlight>
                  <a:srgbClr val="FFFFFF"/>
                </a:highlight>
                <a:latin typeface="Times New Roman" panose="02020603050405020304" pitchFamily="18" charset="0"/>
                <a:cs typeface="Times New Roman" panose="02020603050405020304" pitchFamily="18" charset="0"/>
              </a:rPr>
              <a:t> U, Lata JM, Kiel J. Airway Management. [Updated 2023 May 19]. In: </a:t>
            </a:r>
            <a:r>
              <a:rPr lang="en-US" sz="1400" b="0" i="0" err="1">
                <a:solidFill>
                  <a:srgbClr val="222222"/>
                </a:solidFill>
                <a:effectLst/>
                <a:highlight>
                  <a:srgbClr val="FFFFFF"/>
                </a:highlight>
                <a:latin typeface="Times New Roman" panose="02020603050405020304" pitchFamily="18" charset="0"/>
                <a:cs typeface="Times New Roman" panose="02020603050405020304" pitchFamily="18" charset="0"/>
              </a:rPr>
              <a:t>StatPearls</a:t>
            </a:r>
            <a:r>
              <a:rPr lang="en-US" sz="1400" b="0" i="0">
                <a:solidFill>
                  <a:srgbClr val="222222"/>
                </a:solidFill>
                <a:effectLst/>
                <a:highlight>
                  <a:srgbClr val="FFFFFF"/>
                </a:highlight>
                <a:latin typeface="Times New Roman" panose="02020603050405020304" pitchFamily="18" charset="0"/>
                <a:cs typeface="Times New Roman" panose="02020603050405020304" pitchFamily="18" charset="0"/>
              </a:rPr>
              <a:t> [Internet]. Treasure Island (FL): </a:t>
            </a:r>
            <a:r>
              <a:rPr lang="en-US" sz="1400" b="0" i="0" err="1">
                <a:solidFill>
                  <a:srgbClr val="222222"/>
                </a:solidFill>
                <a:effectLst/>
                <a:highlight>
                  <a:srgbClr val="FFFFFF"/>
                </a:highlight>
                <a:latin typeface="Times New Roman" panose="02020603050405020304" pitchFamily="18" charset="0"/>
                <a:cs typeface="Times New Roman" panose="02020603050405020304" pitchFamily="18" charset="0"/>
              </a:rPr>
              <a:t>StatPearls</a:t>
            </a:r>
            <a:r>
              <a:rPr lang="en-US" sz="1400" b="0" i="0">
                <a:solidFill>
                  <a:srgbClr val="222222"/>
                </a:solidFill>
                <a:effectLst/>
                <a:highlight>
                  <a:srgbClr val="FFFFFF"/>
                </a:highlight>
                <a:latin typeface="Times New Roman" panose="02020603050405020304" pitchFamily="18" charset="0"/>
                <a:cs typeface="Times New Roman" panose="02020603050405020304" pitchFamily="18" charset="0"/>
              </a:rPr>
              <a:t> Publishing; 2024 Jan-. Available from: https://www.ncbi.nlm.nih.gov/books/NBK470403/</a:t>
            </a:r>
            <a:endParaRPr lang="en-US" sz="1400">
              <a:latin typeface="Times New Roman" panose="02020603050405020304" pitchFamily="18" charset="0"/>
              <a:ea typeface="Calibri"/>
              <a:cs typeface="Times New Roman" panose="02020603050405020304" pitchFamily="18" charset="0"/>
            </a:endParaRPr>
          </a:p>
          <a:p>
            <a:r>
              <a:rPr lang="en-US" sz="1400" b="0" i="0">
                <a:solidFill>
                  <a:srgbClr val="000000"/>
                </a:solidFill>
                <a:effectLst/>
                <a:highlight>
                  <a:srgbClr val="FFFFFF"/>
                </a:highlight>
                <a:latin typeface="Times New Roman" panose="02020603050405020304" pitchFamily="18" charset="0"/>
                <a:cs typeface="Times New Roman" panose="02020603050405020304" pitchFamily="18" charset="0"/>
              </a:rPr>
              <a:t>Harless J, Ramaiah R, </a:t>
            </a:r>
            <a:r>
              <a:rPr lang="en-US" sz="1400" b="0" i="0" err="1">
                <a:solidFill>
                  <a:srgbClr val="000000"/>
                </a:solidFill>
                <a:effectLst/>
                <a:highlight>
                  <a:srgbClr val="FFFFFF"/>
                </a:highlight>
                <a:latin typeface="Times New Roman" panose="02020603050405020304" pitchFamily="18" charset="0"/>
                <a:cs typeface="Times New Roman" panose="02020603050405020304" pitchFamily="18" charset="0"/>
              </a:rPr>
              <a:t>Bhananker</a:t>
            </a:r>
            <a:r>
              <a:rPr lang="en-US" sz="1400" b="0" i="0">
                <a:solidFill>
                  <a:srgbClr val="000000"/>
                </a:solidFill>
                <a:effectLst/>
                <a:highlight>
                  <a:srgbClr val="FFFFFF"/>
                </a:highlight>
                <a:latin typeface="Times New Roman" panose="02020603050405020304" pitchFamily="18" charset="0"/>
                <a:cs typeface="Times New Roman" panose="02020603050405020304" pitchFamily="18" charset="0"/>
              </a:rPr>
              <a:t> SM. Pediatric airway management. Int J Crit </a:t>
            </a:r>
            <a:r>
              <a:rPr lang="en-US" sz="1400" b="0" i="0" err="1">
                <a:solidFill>
                  <a:srgbClr val="000000"/>
                </a:solidFill>
                <a:effectLst/>
                <a:highlight>
                  <a:srgbClr val="FFFFFF"/>
                </a:highlight>
                <a:latin typeface="Times New Roman" panose="02020603050405020304" pitchFamily="18" charset="0"/>
                <a:cs typeface="Times New Roman" panose="02020603050405020304" pitchFamily="18" charset="0"/>
              </a:rPr>
              <a:t>Illn</a:t>
            </a:r>
            <a:r>
              <a:rPr lang="en-US" sz="1400" b="0" i="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400" b="0" i="0" err="1">
                <a:solidFill>
                  <a:srgbClr val="000000"/>
                </a:solidFill>
                <a:effectLst/>
                <a:highlight>
                  <a:srgbClr val="FFFFFF"/>
                </a:highlight>
                <a:latin typeface="Times New Roman" panose="02020603050405020304" pitchFamily="18" charset="0"/>
                <a:cs typeface="Times New Roman" panose="02020603050405020304" pitchFamily="18" charset="0"/>
              </a:rPr>
              <a:t>Inj</a:t>
            </a:r>
            <a:r>
              <a:rPr lang="en-US" sz="1400" b="0" i="0">
                <a:solidFill>
                  <a:srgbClr val="000000"/>
                </a:solidFill>
                <a:effectLst/>
                <a:highlight>
                  <a:srgbClr val="FFFFFF"/>
                </a:highlight>
                <a:latin typeface="Times New Roman" panose="02020603050405020304" pitchFamily="18" charset="0"/>
                <a:cs typeface="Times New Roman" panose="02020603050405020304" pitchFamily="18" charset="0"/>
              </a:rPr>
              <a:t> Sci [serial online] 2014 [cited 2017 Dec 3];4:65-70. Available from: </a:t>
            </a:r>
            <a:r>
              <a:rPr lang="en-US" sz="1400" b="0" i="0">
                <a:solidFill>
                  <a:srgbClr val="000000"/>
                </a:solidFill>
                <a:effectLst/>
                <a:highlight>
                  <a:srgbClr val="FFFFFF"/>
                </a:highlight>
                <a:latin typeface="Times New Roman" panose="02020603050405020304" pitchFamily="18" charset="0"/>
                <a:cs typeface="Times New Roman" panose="02020603050405020304" pitchFamily="18" charset="0"/>
                <a:hlinkClick r:id="rId5"/>
              </a:rPr>
              <a:t>http://www.ijciis.org/text.asp?2014/4/1/65/128015</a:t>
            </a:r>
            <a:endParaRPr lang="en-US" sz="1400" b="0" i="0">
              <a:solidFill>
                <a:srgbClr val="000000"/>
              </a:solidFill>
              <a:effectLst/>
              <a:highlight>
                <a:srgbClr val="FFFFFF"/>
              </a:highlight>
              <a:latin typeface="Times New Roman" panose="02020603050405020304" pitchFamily="18" charset="0"/>
              <a:cs typeface="Times New Roman" panose="02020603050405020304" pitchFamily="18" charset="0"/>
            </a:endParaRPr>
          </a:p>
          <a:p>
            <a:r>
              <a:rPr lang="en-US" sz="1400" b="0" i="0" u="sng">
                <a:effectLst/>
                <a:latin typeface="Times New Roman" panose="02020603050405020304" pitchFamily="18" charset="0"/>
                <a:cs typeface="Times New Roman" panose="02020603050405020304" pitchFamily="18" charset="0"/>
                <a:hlinkClick r:id="rId6"/>
              </a:rPr>
              <a:t>Comparison of the Conventional Downward and Modified Upward Laryngeal Handshake Techniques to Identify the Cricothyroid Membrane: A Randomized, Comparative Study</a:t>
            </a:r>
            <a:r>
              <a:rPr lang="en-US" sz="1400" b="0" i="0">
                <a:solidFill>
                  <a:srgbClr val="212121"/>
                </a:solidFill>
                <a:effectLst/>
                <a:latin typeface="Times New Roman" panose="02020603050405020304" pitchFamily="18" charset="0"/>
                <a:cs typeface="Times New Roman" panose="02020603050405020304" pitchFamily="18" charset="0"/>
              </a:rPr>
              <a:t>. </a:t>
            </a:r>
            <a:r>
              <a:rPr lang="en-US" sz="1400" b="0" i="0" err="1">
                <a:solidFill>
                  <a:srgbClr val="212121"/>
                </a:solidFill>
                <a:effectLst/>
                <a:latin typeface="Times New Roman" panose="02020603050405020304" pitchFamily="18" charset="0"/>
                <a:cs typeface="Times New Roman" panose="02020603050405020304" pitchFamily="18" charset="0"/>
              </a:rPr>
              <a:t>Anesth</a:t>
            </a:r>
            <a:r>
              <a:rPr lang="en-US" sz="1400" b="0" i="0">
                <a:solidFill>
                  <a:srgbClr val="212121"/>
                </a:solidFill>
                <a:effectLst/>
                <a:latin typeface="Times New Roman" panose="02020603050405020304" pitchFamily="18" charset="0"/>
                <a:cs typeface="Times New Roman" panose="02020603050405020304" pitchFamily="18" charset="0"/>
              </a:rPr>
              <a:t> </a:t>
            </a:r>
            <a:r>
              <a:rPr lang="en-US" sz="1400" b="0" i="0" err="1">
                <a:solidFill>
                  <a:srgbClr val="212121"/>
                </a:solidFill>
                <a:effectLst/>
                <a:latin typeface="Times New Roman" panose="02020603050405020304" pitchFamily="18" charset="0"/>
                <a:cs typeface="Times New Roman" panose="02020603050405020304" pitchFamily="18" charset="0"/>
              </a:rPr>
              <a:t>Analg</a:t>
            </a:r>
            <a:r>
              <a:rPr lang="en-US" sz="1400" b="0" i="0">
                <a:solidFill>
                  <a:srgbClr val="212121"/>
                </a:solidFill>
                <a:effectLst/>
                <a:latin typeface="Times New Roman" panose="02020603050405020304" pitchFamily="18" charset="0"/>
                <a:cs typeface="Times New Roman" panose="02020603050405020304" pitchFamily="18" charset="0"/>
              </a:rPr>
              <a:t>. 2021 Sep 13. </a:t>
            </a:r>
            <a:r>
              <a:rPr lang="en-US" sz="1400" b="0" i="0" err="1">
                <a:solidFill>
                  <a:srgbClr val="212121"/>
                </a:solidFill>
                <a:effectLst/>
                <a:latin typeface="Times New Roman" panose="02020603050405020304" pitchFamily="18" charset="0"/>
                <a:cs typeface="Times New Roman" panose="02020603050405020304" pitchFamily="18" charset="0"/>
              </a:rPr>
              <a:t>doi</a:t>
            </a:r>
            <a:r>
              <a:rPr lang="en-US" sz="1400" b="0" i="0">
                <a:solidFill>
                  <a:srgbClr val="212121"/>
                </a:solidFill>
                <a:effectLst/>
                <a:latin typeface="Times New Roman" panose="02020603050405020304" pitchFamily="18" charset="0"/>
                <a:cs typeface="Times New Roman" panose="02020603050405020304" pitchFamily="18" charset="0"/>
              </a:rPr>
              <a:t>: 10.1213/ANE.0000000000005744. Online ahead of print.</a:t>
            </a:r>
            <a:endParaRPr lang="en-US" sz="1400">
              <a:latin typeface="Times New Roman" panose="02020603050405020304" pitchFamily="18" charset="0"/>
              <a:ea typeface="Calibri" panose="020F0502020204030204"/>
              <a:cs typeface="Times New Roman" panose="02020603050405020304" pitchFamily="18" charset="0"/>
            </a:endParaRPr>
          </a:p>
        </p:txBody>
      </p:sp>
    </p:spTree>
    <p:extLst>
      <p:ext uri="{BB962C8B-B14F-4D97-AF65-F5344CB8AC3E}">
        <p14:creationId xmlns:p14="http://schemas.microsoft.com/office/powerpoint/2010/main" val="102020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7749-B412-1C75-6E7A-9965D0F8288C}"/>
              </a:ext>
            </a:extLst>
          </p:cNvPr>
          <p:cNvSpPr>
            <a:spLocks noGrp="1"/>
          </p:cNvSpPr>
          <p:nvPr>
            <p:ph type="title"/>
          </p:nvPr>
        </p:nvSpPr>
        <p:spPr/>
        <p:txBody>
          <a:bodyPr/>
          <a:lstStyle/>
          <a:p>
            <a:r>
              <a:rPr lang="en-US">
                <a:cs typeface="Calibri Light"/>
              </a:rPr>
              <a:t>Objectives</a:t>
            </a:r>
            <a:endParaRPr lang="en-US"/>
          </a:p>
        </p:txBody>
      </p:sp>
      <p:sp>
        <p:nvSpPr>
          <p:cNvPr id="4" name="Text Placeholder 3">
            <a:extLst>
              <a:ext uri="{FF2B5EF4-FFF2-40B4-BE49-F238E27FC236}">
                <a16:creationId xmlns:a16="http://schemas.microsoft.com/office/drawing/2014/main" id="{411B697E-7438-7CE8-A0D6-F54E11705522}"/>
              </a:ext>
            </a:extLst>
          </p:cNvPr>
          <p:cNvSpPr>
            <a:spLocks noGrp="1"/>
          </p:cNvSpPr>
          <p:nvPr>
            <p:ph type="body" idx="1"/>
          </p:nvPr>
        </p:nvSpPr>
        <p:spPr>
          <a:xfrm>
            <a:off x="836612" y="1188104"/>
            <a:ext cx="5157787" cy="823912"/>
          </a:xfrm>
        </p:spPr>
        <p:txBody>
          <a:bodyPr>
            <a:normAutofit/>
          </a:bodyPr>
          <a:lstStyle/>
          <a:p>
            <a:pPr marL="285750" indent="-285750">
              <a:buFont typeface="Arial"/>
              <a:buChar char="•"/>
            </a:pPr>
            <a:endParaRPr lang="en-US" sz="1200" b="0">
              <a:latin typeface="Arial"/>
              <a:cs typeface="Arial"/>
            </a:endParaRPr>
          </a:p>
          <a:p>
            <a:r>
              <a:rPr lang="en-US">
                <a:cs typeface="Calibri"/>
              </a:rPr>
              <a:t>ALS OBJECTIVES</a:t>
            </a:r>
          </a:p>
        </p:txBody>
      </p:sp>
      <p:sp>
        <p:nvSpPr>
          <p:cNvPr id="3" name="Content Placeholder 2">
            <a:extLst>
              <a:ext uri="{FF2B5EF4-FFF2-40B4-BE49-F238E27FC236}">
                <a16:creationId xmlns:a16="http://schemas.microsoft.com/office/drawing/2014/main" id="{C2B0BC1C-F780-0EDF-B596-CD860EABE1CD}"/>
              </a:ext>
            </a:extLst>
          </p:cNvPr>
          <p:cNvSpPr>
            <a:spLocks noGrp="1"/>
          </p:cNvSpPr>
          <p:nvPr>
            <p:ph sz="half" idx="2"/>
          </p:nvPr>
        </p:nvSpPr>
        <p:spPr>
          <a:xfrm>
            <a:off x="742385" y="2293613"/>
            <a:ext cx="4740442" cy="3684588"/>
          </a:xfrm>
        </p:spPr>
        <p:txBody>
          <a:bodyPr vert="horz" lIns="91440" tIns="45720" rIns="91440" bIns="45720" rtlCol="0" anchor="t">
            <a:noAutofit/>
          </a:bodyPr>
          <a:lstStyle/>
          <a:p>
            <a:pPr marL="0" indent="0">
              <a:buNone/>
            </a:pPr>
            <a:r>
              <a:rPr lang="en-US">
                <a:latin typeface="Calibri"/>
                <a:cs typeface="Arial"/>
              </a:rPr>
              <a:t>Review the design and use of air </a:t>
            </a:r>
            <a:r>
              <a:rPr lang="en-US" err="1">
                <a:latin typeface="Calibri"/>
                <a:cs typeface="Arial"/>
              </a:rPr>
              <a:t>traq</a:t>
            </a:r>
            <a:r>
              <a:rPr lang="en-US">
                <a:latin typeface="Calibri"/>
                <a:cs typeface="Arial"/>
              </a:rPr>
              <a:t> laryngoscopy equipment.</a:t>
            </a:r>
            <a:endParaRPr lang="en-US">
              <a:latin typeface="Calibri"/>
              <a:cs typeface="Calibri"/>
            </a:endParaRPr>
          </a:p>
          <a:p>
            <a:pPr marL="0" indent="0">
              <a:buNone/>
            </a:pPr>
            <a:r>
              <a:rPr lang="en-US">
                <a:latin typeface="Calibri"/>
                <a:cs typeface="Arial"/>
              </a:rPr>
              <a:t>Review the design and use of needle cricothyrotomy equipment.</a:t>
            </a:r>
            <a:endParaRPr lang="en-US">
              <a:latin typeface="Calibri"/>
              <a:cs typeface="Calibri"/>
            </a:endParaRPr>
          </a:p>
          <a:p>
            <a:pPr marL="0" indent="0">
              <a:buNone/>
            </a:pPr>
            <a:r>
              <a:rPr lang="en-US">
                <a:latin typeface="Calibri"/>
                <a:cs typeface="Arial"/>
              </a:rPr>
              <a:t>Competency needle cricothyrotomy procedures.</a:t>
            </a:r>
            <a:endParaRPr lang="en-US">
              <a:latin typeface="Calibri"/>
              <a:cs typeface="Calibri"/>
            </a:endParaRPr>
          </a:p>
          <a:p>
            <a:endParaRPr lang="en-US" b="1">
              <a:latin typeface="Calibri"/>
              <a:cs typeface="Arial"/>
            </a:endParaRPr>
          </a:p>
          <a:p>
            <a:endParaRPr lang="en-US">
              <a:latin typeface="Calibri"/>
              <a:cs typeface="Arial"/>
            </a:endParaRPr>
          </a:p>
          <a:p>
            <a:endParaRPr lang="en-US">
              <a:cs typeface="Calibri"/>
            </a:endParaRPr>
          </a:p>
        </p:txBody>
      </p:sp>
      <p:sp>
        <p:nvSpPr>
          <p:cNvPr id="5" name="Text Placeholder 4">
            <a:extLst>
              <a:ext uri="{FF2B5EF4-FFF2-40B4-BE49-F238E27FC236}">
                <a16:creationId xmlns:a16="http://schemas.microsoft.com/office/drawing/2014/main" id="{44041FA3-04D4-2EC6-B9F6-5A419F02F12B}"/>
              </a:ext>
            </a:extLst>
          </p:cNvPr>
          <p:cNvSpPr>
            <a:spLocks noGrp="1"/>
          </p:cNvSpPr>
          <p:nvPr>
            <p:ph type="body" sz="quarter" idx="3"/>
          </p:nvPr>
        </p:nvSpPr>
        <p:spPr>
          <a:xfrm>
            <a:off x="6169024" y="1188104"/>
            <a:ext cx="5183188" cy="823912"/>
          </a:xfrm>
        </p:spPr>
        <p:txBody>
          <a:bodyPr>
            <a:normAutofit/>
          </a:bodyPr>
          <a:lstStyle/>
          <a:p>
            <a:r>
              <a:rPr lang="en-US">
                <a:cs typeface="Arial"/>
              </a:rPr>
              <a:t>BLS OBJECTIVES </a:t>
            </a:r>
          </a:p>
        </p:txBody>
      </p:sp>
      <p:sp>
        <p:nvSpPr>
          <p:cNvPr id="6" name="Content Placeholder 5">
            <a:extLst>
              <a:ext uri="{FF2B5EF4-FFF2-40B4-BE49-F238E27FC236}">
                <a16:creationId xmlns:a16="http://schemas.microsoft.com/office/drawing/2014/main" id="{0BBD55EB-1F6C-0D37-BA84-720716E0CA60}"/>
              </a:ext>
            </a:extLst>
          </p:cNvPr>
          <p:cNvSpPr>
            <a:spLocks noGrp="1"/>
          </p:cNvSpPr>
          <p:nvPr>
            <p:ph sz="quarter" idx="4"/>
          </p:nvPr>
        </p:nvSpPr>
        <p:spPr/>
        <p:txBody>
          <a:bodyPr vert="horz" lIns="91440" tIns="45720" rIns="91440" bIns="45720" rtlCol="0" anchor="t">
            <a:normAutofit/>
          </a:bodyPr>
          <a:lstStyle/>
          <a:p>
            <a:endParaRPr lang="en-US" sz="1200">
              <a:latin typeface="Arial"/>
              <a:cs typeface="Arial"/>
            </a:endParaRPr>
          </a:p>
          <a:p>
            <a:endParaRPr lang="en-US">
              <a:cs typeface="Calibri"/>
            </a:endParaRPr>
          </a:p>
        </p:txBody>
      </p:sp>
      <p:sp>
        <p:nvSpPr>
          <p:cNvPr id="8" name="TextBox 7">
            <a:extLst>
              <a:ext uri="{FF2B5EF4-FFF2-40B4-BE49-F238E27FC236}">
                <a16:creationId xmlns:a16="http://schemas.microsoft.com/office/drawing/2014/main" id="{58EFF301-10BF-2B3C-521A-F133FD91EEF3}"/>
              </a:ext>
            </a:extLst>
          </p:cNvPr>
          <p:cNvSpPr txBox="1"/>
          <p:nvPr/>
        </p:nvSpPr>
        <p:spPr>
          <a:xfrm>
            <a:off x="5712618" y="2518990"/>
            <a:ext cx="6096000" cy="3233834"/>
          </a:xfrm>
          <a:prstGeom prst="rect">
            <a:avLst/>
          </a:prstGeom>
          <a:noFill/>
        </p:spPr>
        <p:txBody>
          <a:bodyPr wrap="square">
            <a:spAutoFit/>
          </a:bodyPr>
          <a:lstStyle/>
          <a:p>
            <a:pPr marR="0" lvl="0">
              <a:lnSpc>
                <a:spcPct val="107000"/>
              </a:lnSpc>
              <a:spcBef>
                <a:spcPts val="0"/>
              </a:spcBef>
              <a:spcAft>
                <a:spcPts val="0"/>
              </a:spcAft>
            </a:pPr>
            <a:r>
              <a:rPr lang="en-US" sz="2400">
                <a:effectLst/>
                <a:ea typeface="Calibri" panose="020F0502020204030204" pitchFamily="34" charset="0"/>
                <a:cs typeface="Times New Roman" panose="02020603050405020304" pitchFamily="18" charset="0"/>
              </a:rPr>
              <a:t>Review physiology of both the adult and pediatric airway.</a:t>
            </a:r>
          </a:p>
          <a:p>
            <a:pPr marR="0" lvl="0">
              <a:lnSpc>
                <a:spcPct val="107000"/>
              </a:lnSpc>
              <a:spcBef>
                <a:spcPts val="0"/>
              </a:spcBef>
              <a:spcAft>
                <a:spcPts val="0"/>
              </a:spcAft>
            </a:pPr>
            <a:r>
              <a:rPr lang="en-US" sz="2400">
                <a:effectLst/>
                <a:ea typeface="Calibri" panose="020F0502020204030204" pitchFamily="34" charset="0"/>
                <a:cs typeface="Times New Roman" panose="02020603050405020304" pitchFamily="18" charset="0"/>
              </a:rPr>
              <a:t>Review normal and abnormal airway assessment findings.</a:t>
            </a:r>
          </a:p>
          <a:p>
            <a:pPr marR="0" lvl="0">
              <a:lnSpc>
                <a:spcPct val="107000"/>
              </a:lnSpc>
              <a:spcBef>
                <a:spcPts val="0"/>
              </a:spcBef>
              <a:spcAft>
                <a:spcPts val="0"/>
              </a:spcAft>
            </a:pPr>
            <a:r>
              <a:rPr lang="en-US" sz="2400">
                <a:effectLst/>
                <a:ea typeface="Calibri" panose="020F0502020204030204" pitchFamily="34" charset="0"/>
                <a:cs typeface="Times New Roman" panose="02020603050405020304" pitchFamily="18" charset="0"/>
              </a:rPr>
              <a:t>Discuss the value of serial capnography assessment evaluations.</a:t>
            </a:r>
          </a:p>
          <a:p>
            <a:pPr marR="0" lvl="0">
              <a:lnSpc>
                <a:spcPct val="107000"/>
              </a:lnSpc>
              <a:spcBef>
                <a:spcPts val="0"/>
              </a:spcBef>
              <a:spcAft>
                <a:spcPts val="0"/>
              </a:spcAft>
            </a:pPr>
            <a:r>
              <a:rPr lang="en-US" sz="2400">
                <a:effectLst/>
                <a:ea typeface="Calibri" panose="020F0502020204030204" pitchFamily="34" charset="0"/>
                <a:cs typeface="Times New Roman" panose="02020603050405020304" pitchFamily="18" charset="0"/>
              </a:rPr>
              <a:t>Identify triggers for airway intervention.</a:t>
            </a:r>
          </a:p>
          <a:p>
            <a:pPr marR="0" lvl="0">
              <a:lnSpc>
                <a:spcPct val="107000"/>
              </a:lnSpc>
              <a:spcBef>
                <a:spcPts val="0"/>
              </a:spcBef>
              <a:spcAft>
                <a:spcPts val="800"/>
              </a:spcAft>
            </a:pPr>
            <a:r>
              <a:rPr lang="en-US" sz="2400">
                <a:effectLst/>
                <a:ea typeface="Calibri" panose="020F0502020204030204" pitchFamily="34" charset="0"/>
                <a:cs typeface="Times New Roman" panose="02020603050405020304" pitchFamily="18" charset="0"/>
              </a:rPr>
              <a:t>Demonstrate BLS airway procedures.</a:t>
            </a:r>
          </a:p>
        </p:txBody>
      </p:sp>
    </p:spTree>
    <p:extLst>
      <p:ext uri="{BB962C8B-B14F-4D97-AF65-F5344CB8AC3E}">
        <p14:creationId xmlns:p14="http://schemas.microsoft.com/office/powerpoint/2010/main" val="204113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912D-8331-338A-B1EA-D205E83E3AFA}"/>
              </a:ext>
            </a:extLst>
          </p:cNvPr>
          <p:cNvSpPr>
            <a:spLocks noGrp="1"/>
          </p:cNvSpPr>
          <p:nvPr>
            <p:ph type="title"/>
          </p:nvPr>
        </p:nvSpPr>
        <p:spPr/>
        <p:txBody>
          <a:bodyPr/>
          <a:lstStyle/>
          <a:p>
            <a:r>
              <a:rPr lang="en-US"/>
              <a:t>Respiratory Distress</a:t>
            </a:r>
          </a:p>
        </p:txBody>
      </p:sp>
      <p:sp>
        <p:nvSpPr>
          <p:cNvPr id="3" name="Content Placeholder 2">
            <a:extLst>
              <a:ext uri="{FF2B5EF4-FFF2-40B4-BE49-F238E27FC236}">
                <a16:creationId xmlns:a16="http://schemas.microsoft.com/office/drawing/2014/main" id="{69C56163-351D-3ACC-C394-24328560880A}"/>
              </a:ext>
            </a:extLst>
          </p:cNvPr>
          <p:cNvSpPr>
            <a:spLocks noGrp="1"/>
          </p:cNvSpPr>
          <p:nvPr>
            <p:ph idx="1"/>
          </p:nvPr>
        </p:nvSpPr>
        <p:spPr>
          <a:xfrm>
            <a:off x="327212" y="1520825"/>
            <a:ext cx="7089588" cy="4351338"/>
          </a:xfrm>
        </p:spPr>
        <p:txBody>
          <a:bodyPr>
            <a:normAutofit lnSpcReduction="10000"/>
          </a:bodyPr>
          <a:lstStyle/>
          <a:p>
            <a:pPr marL="0" indent="0">
              <a:buNone/>
            </a:pPr>
            <a:r>
              <a:rPr lang="en-US" b="1"/>
              <a:t>Causes</a:t>
            </a:r>
            <a:r>
              <a:rPr lang="en-US"/>
              <a:t>			</a:t>
            </a:r>
            <a:r>
              <a:rPr lang="en-US" b="1"/>
              <a:t>Treatment</a:t>
            </a:r>
          </a:p>
          <a:p>
            <a:pPr marL="0" indent="0">
              <a:buNone/>
            </a:pPr>
            <a:r>
              <a:rPr lang="en-US"/>
              <a:t>ACS/HF			Suctioning</a:t>
            </a:r>
          </a:p>
          <a:p>
            <a:pPr marL="0" indent="0">
              <a:buNone/>
            </a:pPr>
            <a:r>
              <a:rPr lang="en-US"/>
              <a:t>Asthma COPD		Airway: OP/NPA,ET,  </a:t>
            </a:r>
          </a:p>
          <a:p>
            <a:pPr marL="0" indent="0">
              <a:buNone/>
            </a:pPr>
            <a:r>
              <a:rPr lang="en-US"/>
              <a:t>Choking FBAO		Albuterol/ipratropium</a:t>
            </a:r>
          </a:p>
          <a:p>
            <a:pPr marL="0" indent="0">
              <a:buNone/>
            </a:pPr>
            <a:r>
              <a:rPr lang="en-US"/>
              <a:t>Infection			Levophed</a:t>
            </a:r>
          </a:p>
          <a:p>
            <a:pPr marL="0" indent="0">
              <a:buNone/>
            </a:pPr>
            <a:r>
              <a:rPr lang="en-US"/>
              <a:t>PE				Epinephrine</a:t>
            </a:r>
          </a:p>
          <a:p>
            <a:pPr marL="0" indent="0">
              <a:buNone/>
            </a:pPr>
            <a:r>
              <a:rPr lang="en-US"/>
              <a:t>MSK				IVF</a:t>
            </a:r>
          </a:p>
          <a:p>
            <a:pPr marL="0" indent="0">
              <a:buNone/>
            </a:pPr>
            <a:r>
              <a:rPr lang="en-US"/>
              <a:t>Pneumothorax		Midazolam</a:t>
            </a:r>
          </a:p>
          <a:p>
            <a:pPr marL="0" indent="0">
              <a:buNone/>
            </a:pPr>
            <a:r>
              <a:rPr lang="en-US"/>
              <a:t>				NTG</a:t>
            </a:r>
          </a:p>
        </p:txBody>
      </p:sp>
      <p:pic>
        <p:nvPicPr>
          <p:cNvPr id="4" name="Picture 3">
            <a:extLst>
              <a:ext uri="{FF2B5EF4-FFF2-40B4-BE49-F238E27FC236}">
                <a16:creationId xmlns:a16="http://schemas.microsoft.com/office/drawing/2014/main" id="{C8DDF212-3FC9-A502-78B0-8D8A4421D1AA}"/>
              </a:ext>
            </a:extLst>
          </p:cNvPr>
          <p:cNvPicPr>
            <a:picLocks noChangeAspect="1"/>
          </p:cNvPicPr>
          <p:nvPr/>
        </p:nvPicPr>
        <p:blipFill>
          <a:blip r:embed="rId3"/>
          <a:stretch>
            <a:fillRect/>
          </a:stretch>
        </p:blipFill>
        <p:spPr>
          <a:xfrm>
            <a:off x="7528560" y="-121920"/>
            <a:ext cx="4663440" cy="6979920"/>
          </a:xfrm>
          <a:prstGeom prst="rect">
            <a:avLst/>
          </a:prstGeom>
        </p:spPr>
      </p:pic>
      <p:sp>
        <p:nvSpPr>
          <p:cNvPr id="5" name="TextBox 4">
            <a:extLst>
              <a:ext uri="{FF2B5EF4-FFF2-40B4-BE49-F238E27FC236}">
                <a16:creationId xmlns:a16="http://schemas.microsoft.com/office/drawing/2014/main" id="{9815E5B9-BB67-A213-00E9-CEE5F4A27C8F}"/>
              </a:ext>
            </a:extLst>
          </p:cNvPr>
          <p:cNvSpPr txBox="1"/>
          <p:nvPr/>
        </p:nvSpPr>
        <p:spPr>
          <a:xfrm>
            <a:off x="327212" y="1371600"/>
            <a:ext cx="7089588" cy="4795520"/>
          </a:xfrm>
          <a:prstGeom prst="rect">
            <a:avLst/>
          </a:prstGeom>
          <a:noFill/>
          <a:ln w="28575">
            <a:solidFill>
              <a:srgbClr val="7030A0"/>
            </a:solidFill>
          </a:ln>
        </p:spPr>
        <p:txBody>
          <a:bodyPr wrap="square" rtlCol="0">
            <a:spAutoFit/>
          </a:bodyPr>
          <a:lstStyle/>
          <a:p>
            <a:endParaRPr lang="en-US"/>
          </a:p>
        </p:txBody>
      </p:sp>
    </p:spTree>
    <p:extLst>
      <p:ext uri="{BB962C8B-B14F-4D97-AF65-F5344CB8AC3E}">
        <p14:creationId xmlns:p14="http://schemas.microsoft.com/office/powerpoint/2010/main" val="178241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A417-ACA9-8779-A5FF-A62C677E35E0}"/>
              </a:ext>
            </a:extLst>
          </p:cNvPr>
          <p:cNvSpPr>
            <a:spLocks noGrp="1"/>
          </p:cNvSpPr>
          <p:nvPr>
            <p:ph type="title"/>
          </p:nvPr>
        </p:nvSpPr>
        <p:spPr/>
        <p:txBody>
          <a:bodyPr/>
          <a:lstStyle/>
          <a:p>
            <a:r>
              <a:rPr lang="en-US"/>
              <a:t>How is respiratory FAILURE different?</a:t>
            </a:r>
          </a:p>
        </p:txBody>
      </p:sp>
      <p:sp>
        <p:nvSpPr>
          <p:cNvPr id="3" name="Content Placeholder 2">
            <a:extLst>
              <a:ext uri="{FF2B5EF4-FFF2-40B4-BE49-F238E27FC236}">
                <a16:creationId xmlns:a16="http://schemas.microsoft.com/office/drawing/2014/main" id="{04868DE9-1A46-40F6-51E9-C678BEFE7255}"/>
              </a:ext>
            </a:extLst>
          </p:cNvPr>
          <p:cNvSpPr>
            <a:spLocks noGrp="1"/>
          </p:cNvSpPr>
          <p:nvPr>
            <p:ph idx="1"/>
          </p:nvPr>
        </p:nvSpPr>
        <p:spPr>
          <a:xfrm>
            <a:off x="748553" y="1593990"/>
            <a:ext cx="10515600" cy="4351338"/>
          </a:xfrm>
        </p:spPr>
        <p:txBody>
          <a:bodyPr/>
          <a:lstStyle/>
          <a:p>
            <a:pPr marL="0" indent="0">
              <a:buNone/>
            </a:pPr>
            <a:r>
              <a:rPr lang="en-US"/>
              <a:t>Respiratory FAILURE is:</a:t>
            </a:r>
          </a:p>
          <a:p>
            <a:pPr marL="0" indent="0" algn="ctr">
              <a:buNone/>
            </a:pPr>
            <a:r>
              <a:rPr lang="en-US"/>
              <a:t>Hypoxia despite O2</a:t>
            </a:r>
          </a:p>
          <a:p>
            <a:pPr marL="0" indent="0" algn="ctr">
              <a:buNone/>
            </a:pPr>
            <a:r>
              <a:rPr lang="en-US"/>
              <a:t>Hypercarbia (    ETCO2)</a:t>
            </a:r>
          </a:p>
        </p:txBody>
      </p:sp>
      <p:sp>
        <p:nvSpPr>
          <p:cNvPr id="5" name="Arrow: Up 4">
            <a:extLst>
              <a:ext uri="{FF2B5EF4-FFF2-40B4-BE49-F238E27FC236}">
                <a16:creationId xmlns:a16="http://schemas.microsoft.com/office/drawing/2014/main" id="{BFD48AD7-0157-37A6-4397-26DE733F7495}"/>
              </a:ext>
            </a:extLst>
          </p:cNvPr>
          <p:cNvSpPr/>
          <p:nvPr/>
        </p:nvSpPr>
        <p:spPr>
          <a:xfrm>
            <a:off x="6432920" y="2681988"/>
            <a:ext cx="116541" cy="2375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73F21E-826C-52F8-101E-8E8A7257ECFD}"/>
              </a:ext>
            </a:extLst>
          </p:cNvPr>
          <p:cNvPicPr>
            <a:picLocks noChangeAspect="1"/>
          </p:cNvPicPr>
          <p:nvPr/>
        </p:nvPicPr>
        <p:blipFill>
          <a:blip r:embed="rId3"/>
          <a:stretch>
            <a:fillRect/>
          </a:stretch>
        </p:blipFill>
        <p:spPr>
          <a:xfrm>
            <a:off x="748553" y="4259122"/>
            <a:ext cx="10402242" cy="2009775"/>
          </a:xfrm>
          <a:prstGeom prst="rect">
            <a:avLst/>
          </a:prstGeom>
          <a:ln w="38100">
            <a:solidFill>
              <a:schemeClr val="tx1"/>
            </a:solidFill>
          </a:ln>
        </p:spPr>
      </p:pic>
      <p:pic>
        <p:nvPicPr>
          <p:cNvPr id="7" name="Picture 6">
            <a:extLst>
              <a:ext uri="{FF2B5EF4-FFF2-40B4-BE49-F238E27FC236}">
                <a16:creationId xmlns:a16="http://schemas.microsoft.com/office/drawing/2014/main" id="{840E0409-8696-79BD-45F6-BC88AA0195D3}"/>
              </a:ext>
            </a:extLst>
          </p:cNvPr>
          <p:cNvPicPr>
            <a:picLocks noChangeAspect="1"/>
          </p:cNvPicPr>
          <p:nvPr/>
        </p:nvPicPr>
        <p:blipFill>
          <a:blip r:embed="rId4"/>
          <a:stretch>
            <a:fillRect/>
          </a:stretch>
        </p:blipFill>
        <p:spPr>
          <a:xfrm>
            <a:off x="2357718" y="3889561"/>
            <a:ext cx="7010400" cy="2379336"/>
          </a:xfrm>
          <a:prstGeom prst="rect">
            <a:avLst/>
          </a:prstGeom>
        </p:spPr>
      </p:pic>
      <p:sp>
        <p:nvSpPr>
          <p:cNvPr id="4" name="Oval 3">
            <a:extLst>
              <a:ext uri="{FF2B5EF4-FFF2-40B4-BE49-F238E27FC236}">
                <a16:creationId xmlns:a16="http://schemas.microsoft.com/office/drawing/2014/main" id="{F87B3ABB-F974-334A-4413-40AA750C7883}"/>
              </a:ext>
            </a:extLst>
          </p:cNvPr>
          <p:cNvSpPr/>
          <p:nvPr/>
        </p:nvSpPr>
        <p:spPr>
          <a:xfrm>
            <a:off x="7477760" y="4439920"/>
            <a:ext cx="914400" cy="9144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21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9553F5-0851-80AE-9422-D10C53F666FA}"/>
              </a:ext>
            </a:extLst>
          </p:cNvPr>
          <p:cNvSpPr>
            <a:spLocks noGrp="1"/>
          </p:cNvSpPr>
          <p:nvPr>
            <p:ph idx="1"/>
          </p:nvPr>
        </p:nvSpPr>
        <p:spPr>
          <a:xfrm>
            <a:off x="6925102" y="399863"/>
            <a:ext cx="5154706" cy="1591497"/>
          </a:xfrm>
          <a:ln w="57150">
            <a:solidFill>
              <a:srgbClr val="7030A0"/>
            </a:solidFill>
          </a:ln>
        </p:spPr>
        <p:txBody>
          <a:bodyPr>
            <a:normAutofit/>
          </a:bodyPr>
          <a:lstStyle/>
          <a:p>
            <a:pPr marL="0" indent="0">
              <a:buNone/>
            </a:pPr>
            <a:r>
              <a:rPr lang="en-US" sz="2400" b="1"/>
              <a:t>Adult 	</a:t>
            </a:r>
          </a:p>
          <a:p>
            <a:pPr marL="0" indent="0">
              <a:buNone/>
            </a:pPr>
            <a:r>
              <a:rPr lang="en-US" sz="2400"/>
              <a:t>Larynx is cylindrical</a:t>
            </a:r>
          </a:p>
          <a:p>
            <a:pPr marL="0" indent="0">
              <a:buNone/>
            </a:pPr>
            <a:r>
              <a:rPr lang="en-US" sz="2400"/>
              <a:t>Glottic opening is narrowest point</a:t>
            </a:r>
          </a:p>
        </p:txBody>
      </p:sp>
      <p:sp>
        <p:nvSpPr>
          <p:cNvPr id="6" name="Content Placeholder 5">
            <a:extLst>
              <a:ext uri="{FF2B5EF4-FFF2-40B4-BE49-F238E27FC236}">
                <a16:creationId xmlns:a16="http://schemas.microsoft.com/office/drawing/2014/main" id="{2F110D9D-09C9-4269-CC71-D77C41132903}"/>
              </a:ext>
            </a:extLst>
          </p:cNvPr>
          <p:cNvSpPr>
            <a:spLocks noGrp="1"/>
          </p:cNvSpPr>
          <p:nvPr>
            <p:ph type="body" sz="half" idx="2"/>
          </p:nvPr>
        </p:nvSpPr>
        <p:spPr>
          <a:xfrm>
            <a:off x="186467" y="2306436"/>
            <a:ext cx="5154706" cy="5861050"/>
          </a:xfrm>
        </p:spPr>
        <p:txBody>
          <a:bodyPr>
            <a:normAutofit/>
          </a:bodyPr>
          <a:lstStyle/>
          <a:p>
            <a:pPr marL="0" indent="0">
              <a:buNone/>
            </a:pPr>
            <a:r>
              <a:rPr lang="en-US" sz="2400" b="1"/>
              <a:t>Pediatric </a:t>
            </a:r>
          </a:p>
          <a:p>
            <a:pPr marL="0" indent="0">
              <a:buNone/>
            </a:pPr>
            <a:r>
              <a:rPr lang="en-US" sz="2400"/>
              <a:t>Funnel shape larynx</a:t>
            </a:r>
          </a:p>
          <a:p>
            <a:pPr marL="0" indent="0">
              <a:buNone/>
            </a:pPr>
            <a:r>
              <a:rPr lang="en-US" sz="2400"/>
              <a:t>Subglottis is the narrowest part</a:t>
            </a:r>
          </a:p>
          <a:p>
            <a:pPr marL="0" indent="0">
              <a:buNone/>
            </a:pPr>
            <a:r>
              <a:rPr lang="en-US" sz="2400"/>
              <a:t>Large tongue &amp; head</a:t>
            </a:r>
          </a:p>
          <a:p>
            <a:pPr marL="0" indent="0">
              <a:buNone/>
            </a:pPr>
            <a:r>
              <a:rPr lang="en-US" sz="2400"/>
              <a:t>Small mandible</a:t>
            </a:r>
          </a:p>
          <a:p>
            <a:pPr marL="0" indent="0">
              <a:buNone/>
            </a:pPr>
            <a:r>
              <a:rPr lang="en-US" sz="2400"/>
              <a:t>Larynx is high</a:t>
            </a:r>
          </a:p>
          <a:p>
            <a:pPr marL="0" indent="0">
              <a:buNone/>
            </a:pPr>
            <a:r>
              <a:rPr lang="en-US" sz="2400"/>
              <a:t>Epiglottis is long and stiff</a:t>
            </a:r>
          </a:p>
          <a:p>
            <a:pPr marL="0" indent="0">
              <a:buNone/>
            </a:pPr>
            <a:r>
              <a:rPr lang="en-US" sz="2400"/>
              <a:t>Vocal cords angled</a:t>
            </a:r>
          </a:p>
          <a:p>
            <a:pPr marL="0" indent="0">
              <a:buNone/>
            </a:pPr>
            <a:endParaRPr lang="en-US"/>
          </a:p>
        </p:txBody>
      </p:sp>
      <p:pic>
        <p:nvPicPr>
          <p:cNvPr id="8" name="Picture 7">
            <a:extLst>
              <a:ext uri="{FF2B5EF4-FFF2-40B4-BE49-F238E27FC236}">
                <a16:creationId xmlns:a16="http://schemas.microsoft.com/office/drawing/2014/main" id="{33C0A332-B1CB-00E9-AF05-6E6109B79BFD}"/>
              </a:ext>
            </a:extLst>
          </p:cNvPr>
          <p:cNvPicPr>
            <a:picLocks noChangeAspect="1"/>
          </p:cNvPicPr>
          <p:nvPr/>
        </p:nvPicPr>
        <p:blipFill>
          <a:blip r:embed="rId3"/>
          <a:stretch>
            <a:fillRect/>
          </a:stretch>
        </p:blipFill>
        <p:spPr>
          <a:xfrm>
            <a:off x="4688409" y="2143026"/>
            <a:ext cx="5961794" cy="4399804"/>
          </a:xfrm>
          <a:prstGeom prst="rect">
            <a:avLst/>
          </a:prstGeom>
        </p:spPr>
      </p:pic>
      <p:sp>
        <p:nvSpPr>
          <p:cNvPr id="12" name="TextBox 11">
            <a:extLst>
              <a:ext uri="{FF2B5EF4-FFF2-40B4-BE49-F238E27FC236}">
                <a16:creationId xmlns:a16="http://schemas.microsoft.com/office/drawing/2014/main" id="{1F9E3EA8-7E8F-9DD0-9146-EE6F5A5D5865}"/>
              </a:ext>
            </a:extLst>
          </p:cNvPr>
          <p:cNvSpPr txBox="1"/>
          <p:nvPr/>
        </p:nvSpPr>
        <p:spPr>
          <a:xfrm>
            <a:off x="1280492" y="695595"/>
            <a:ext cx="8525701" cy="584775"/>
          </a:xfrm>
          <a:prstGeom prst="rect">
            <a:avLst/>
          </a:prstGeom>
          <a:noFill/>
        </p:spPr>
        <p:txBody>
          <a:bodyPr wrap="square" rtlCol="0">
            <a:spAutoFit/>
          </a:bodyPr>
          <a:lstStyle/>
          <a:p>
            <a:r>
              <a:rPr lang="en-US" sz="3200" b="1"/>
              <a:t>Anatomic differences</a:t>
            </a:r>
          </a:p>
        </p:txBody>
      </p:sp>
      <p:sp>
        <p:nvSpPr>
          <p:cNvPr id="2" name="TextBox 1">
            <a:extLst>
              <a:ext uri="{FF2B5EF4-FFF2-40B4-BE49-F238E27FC236}">
                <a16:creationId xmlns:a16="http://schemas.microsoft.com/office/drawing/2014/main" id="{7911C1B3-1A2E-4B8A-1E9A-CC1A347DD53B}"/>
              </a:ext>
            </a:extLst>
          </p:cNvPr>
          <p:cNvSpPr txBox="1"/>
          <p:nvPr/>
        </p:nvSpPr>
        <p:spPr>
          <a:xfrm>
            <a:off x="112192" y="2143026"/>
            <a:ext cx="4576217" cy="4216190"/>
          </a:xfrm>
          <a:prstGeom prst="rect">
            <a:avLst/>
          </a:prstGeom>
          <a:noFill/>
          <a:ln w="57150">
            <a:solidFill>
              <a:srgbClr val="7030A0"/>
            </a:solidFill>
          </a:ln>
        </p:spPr>
        <p:txBody>
          <a:bodyPr wrap="square" rtlCol="0">
            <a:spAutoFit/>
          </a:bodyPr>
          <a:lstStyle/>
          <a:p>
            <a:endParaRPr lang="en-US"/>
          </a:p>
        </p:txBody>
      </p:sp>
    </p:spTree>
    <p:extLst>
      <p:ext uri="{BB962C8B-B14F-4D97-AF65-F5344CB8AC3E}">
        <p14:creationId xmlns:p14="http://schemas.microsoft.com/office/powerpoint/2010/main" val="2417534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4B9002-4EE6-EA39-1E97-3CC8520749AF}"/>
              </a:ext>
            </a:extLst>
          </p:cNvPr>
          <p:cNvPicPr>
            <a:picLocks noGrp="1" noChangeAspect="1"/>
          </p:cNvPicPr>
          <p:nvPr>
            <p:ph idx="1"/>
          </p:nvPr>
        </p:nvPicPr>
        <p:blipFill>
          <a:blip r:embed="rId3"/>
          <a:stretch>
            <a:fillRect/>
          </a:stretch>
        </p:blipFill>
        <p:spPr>
          <a:xfrm>
            <a:off x="1291066" y="436880"/>
            <a:ext cx="3626224" cy="5015492"/>
          </a:xfrm>
          <a:prstGeom prst="rect">
            <a:avLst/>
          </a:prstGeom>
        </p:spPr>
      </p:pic>
      <p:sp>
        <p:nvSpPr>
          <p:cNvPr id="7" name="TextBox 6">
            <a:extLst>
              <a:ext uri="{FF2B5EF4-FFF2-40B4-BE49-F238E27FC236}">
                <a16:creationId xmlns:a16="http://schemas.microsoft.com/office/drawing/2014/main" id="{6B2D2F8A-2DF1-0A6B-9658-38463126BB4D}"/>
              </a:ext>
            </a:extLst>
          </p:cNvPr>
          <p:cNvSpPr txBox="1"/>
          <p:nvPr/>
        </p:nvSpPr>
        <p:spPr>
          <a:xfrm>
            <a:off x="6786282" y="1515035"/>
            <a:ext cx="4966447" cy="3539430"/>
          </a:xfrm>
          <a:prstGeom prst="rect">
            <a:avLst/>
          </a:prstGeom>
          <a:noFill/>
        </p:spPr>
        <p:txBody>
          <a:bodyPr wrap="square" rtlCol="0">
            <a:spAutoFit/>
          </a:bodyPr>
          <a:lstStyle/>
          <a:p>
            <a:pPr marL="342900" indent="-342900">
              <a:buAutoNum type="alphaUcParenR"/>
            </a:pPr>
            <a:r>
              <a:rPr lang="en-US" sz="2800"/>
              <a:t>Note the large occiput which causes flexion &gt; tongue obstructs airway</a:t>
            </a:r>
          </a:p>
          <a:p>
            <a:pPr marL="342900" indent="-342900">
              <a:buAutoNum type="alphaUcParenR"/>
            </a:pPr>
            <a:endParaRPr lang="en-US" sz="2800"/>
          </a:p>
          <a:p>
            <a:pPr marL="342900" indent="-342900">
              <a:buAutoNum type="alphaUcParenR"/>
            </a:pPr>
            <a:r>
              <a:rPr lang="en-US" sz="2800"/>
              <a:t>Obstruction relieved by placing towel under shoulders allowing extension of the head &gt; opening airway</a:t>
            </a:r>
          </a:p>
        </p:txBody>
      </p:sp>
      <p:sp>
        <p:nvSpPr>
          <p:cNvPr id="8" name="TextBox 7">
            <a:extLst>
              <a:ext uri="{FF2B5EF4-FFF2-40B4-BE49-F238E27FC236}">
                <a16:creationId xmlns:a16="http://schemas.microsoft.com/office/drawing/2014/main" id="{8E47875F-C9E5-3FA7-A1B0-1B68430941EB}"/>
              </a:ext>
            </a:extLst>
          </p:cNvPr>
          <p:cNvSpPr txBox="1"/>
          <p:nvPr/>
        </p:nvSpPr>
        <p:spPr>
          <a:xfrm>
            <a:off x="6786282" y="597042"/>
            <a:ext cx="4966447" cy="707886"/>
          </a:xfrm>
          <a:prstGeom prst="rect">
            <a:avLst/>
          </a:prstGeom>
          <a:noFill/>
        </p:spPr>
        <p:txBody>
          <a:bodyPr wrap="square" rtlCol="0">
            <a:spAutoFit/>
          </a:bodyPr>
          <a:lstStyle/>
          <a:p>
            <a:r>
              <a:rPr lang="en-US" sz="4000" b="1"/>
              <a:t>Positioning is crucial</a:t>
            </a:r>
          </a:p>
        </p:txBody>
      </p:sp>
      <p:sp>
        <p:nvSpPr>
          <p:cNvPr id="2" name="TextBox 1">
            <a:extLst>
              <a:ext uri="{FF2B5EF4-FFF2-40B4-BE49-F238E27FC236}">
                <a16:creationId xmlns:a16="http://schemas.microsoft.com/office/drawing/2014/main" id="{EBCBFC08-DB3C-7FFE-2F99-00C23599FBE8}"/>
              </a:ext>
            </a:extLst>
          </p:cNvPr>
          <p:cNvSpPr txBox="1"/>
          <p:nvPr/>
        </p:nvSpPr>
        <p:spPr>
          <a:xfrm>
            <a:off x="6674522" y="436880"/>
            <a:ext cx="5202518" cy="5618480"/>
          </a:xfrm>
          <a:prstGeom prst="rect">
            <a:avLst/>
          </a:prstGeom>
          <a:noFill/>
          <a:ln w="57150">
            <a:solidFill>
              <a:srgbClr val="7030A0"/>
            </a:solidFill>
          </a:ln>
        </p:spPr>
        <p:txBody>
          <a:bodyPr wrap="square" rtlCol="0">
            <a:spAutoFit/>
          </a:bodyPr>
          <a:lstStyle/>
          <a:p>
            <a:endParaRPr lang="en-US"/>
          </a:p>
        </p:txBody>
      </p:sp>
    </p:spTree>
    <p:extLst>
      <p:ext uri="{BB962C8B-B14F-4D97-AF65-F5344CB8AC3E}">
        <p14:creationId xmlns:p14="http://schemas.microsoft.com/office/powerpoint/2010/main" val="2062624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DB94C-73A6-452E-28F5-9641A4EFA5D8}"/>
              </a:ext>
            </a:extLst>
          </p:cNvPr>
          <p:cNvPicPr>
            <a:picLocks noChangeAspect="1"/>
          </p:cNvPicPr>
          <p:nvPr/>
        </p:nvPicPr>
        <p:blipFill>
          <a:blip r:embed="rId3"/>
          <a:srcRect t="8487"/>
          <a:stretch/>
        </p:blipFill>
        <p:spPr>
          <a:xfrm>
            <a:off x="4899758" y="0"/>
            <a:ext cx="7064769" cy="5892800"/>
          </a:xfrm>
          <a:prstGeom prst="rect">
            <a:avLst/>
          </a:prstGeom>
          <a:solidFill>
            <a:schemeClr val="accent1">
              <a:lumMod val="20000"/>
              <a:lumOff val="80000"/>
            </a:schemeClr>
          </a:solidFill>
        </p:spPr>
      </p:pic>
      <p:sp>
        <p:nvSpPr>
          <p:cNvPr id="2" name="Title 1">
            <a:extLst>
              <a:ext uri="{FF2B5EF4-FFF2-40B4-BE49-F238E27FC236}">
                <a16:creationId xmlns:a16="http://schemas.microsoft.com/office/drawing/2014/main" id="{A205A076-9C4D-FDE5-B4AA-AFFF2B3554BB}"/>
              </a:ext>
            </a:extLst>
          </p:cNvPr>
          <p:cNvSpPr>
            <a:spLocks noGrp="1"/>
          </p:cNvSpPr>
          <p:nvPr>
            <p:ph type="title"/>
          </p:nvPr>
        </p:nvSpPr>
        <p:spPr>
          <a:xfrm>
            <a:off x="838200" y="365125"/>
            <a:ext cx="3822189" cy="1899912"/>
          </a:xfrm>
        </p:spPr>
        <p:txBody>
          <a:bodyPr>
            <a:normAutofit/>
          </a:bodyPr>
          <a:lstStyle/>
          <a:p>
            <a:r>
              <a:rPr lang="en-US" sz="4000"/>
              <a:t>Needle Cricothyrotomy</a:t>
            </a:r>
          </a:p>
        </p:txBody>
      </p:sp>
      <p:sp>
        <p:nvSpPr>
          <p:cNvPr id="3" name="Content Placeholder 2">
            <a:extLst>
              <a:ext uri="{FF2B5EF4-FFF2-40B4-BE49-F238E27FC236}">
                <a16:creationId xmlns:a16="http://schemas.microsoft.com/office/drawing/2014/main" id="{77AC2F14-2330-8B53-38EF-6D52B9D1FA20}"/>
              </a:ext>
            </a:extLst>
          </p:cNvPr>
          <p:cNvSpPr>
            <a:spLocks noGrp="1"/>
          </p:cNvSpPr>
          <p:nvPr>
            <p:ph idx="1"/>
          </p:nvPr>
        </p:nvSpPr>
        <p:spPr>
          <a:xfrm>
            <a:off x="838200" y="2434201"/>
            <a:ext cx="3822189" cy="3742762"/>
          </a:xfrm>
        </p:spPr>
        <p:txBody>
          <a:bodyPr>
            <a:normAutofit/>
          </a:bodyPr>
          <a:lstStyle/>
          <a:p>
            <a:pPr marL="0" indent="0">
              <a:buNone/>
            </a:pPr>
            <a:r>
              <a:rPr lang="en-US" sz="1900"/>
              <a:t>Re-Introducing the Needle Cricothyrotomy</a:t>
            </a:r>
          </a:p>
          <a:p>
            <a:pPr marL="0" indent="0">
              <a:buNone/>
            </a:pPr>
            <a:r>
              <a:rPr lang="en-US" sz="1900"/>
              <a:t>Only to be used as a rescue airway</a:t>
            </a:r>
          </a:p>
          <a:p>
            <a:pPr marL="0" indent="0">
              <a:buNone/>
            </a:pPr>
            <a:r>
              <a:rPr lang="en-US" sz="1900"/>
              <a:t>Short term use no more than 30 minutes</a:t>
            </a:r>
          </a:p>
          <a:p>
            <a:pPr marL="0" indent="0">
              <a:buNone/>
            </a:pPr>
            <a:r>
              <a:rPr lang="en-US" sz="1900"/>
              <a:t>Once placed transport to the closest ED</a:t>
            </a:r>
          </a:p>
          <a:p>
            <a:pPr marL="0" indent="0">
              <a:buNone/>
            </a:pPr>
            <a:r>
              <a:rPr lang="en-US" sz="1900"/>
              <a:t>To be used for </a:t>
            </a:r>
          </a:p>
          <a:p>
            <a:pPr marL="0" indent="0">
              <a:buNone/>
            </a:pPr>
            <a:r>
              <a:rPr lang="en-US" sz="1900"/>
              <a:t>	Adults</a:t>
            </a:r>
          </a:p>
          <a:p>
            <a:pPr marL="0" indent="0">
              <a:buNone/>
            </a:pPr>
            <a:r>
              <a:rPr lang="en-US" sz="1900"/>
              <a:t>	Pediatrics</a:t>
            </a:r>
          </a:p>
          <a:p>
            <a:pPr marL="0" indent="0">
              <a:buNone/>
            </a:pPr>
            <a:endParaRPr lang="en-US" sz="1900"/>
          </a:p>
        </p:txBody>
      </p:sp>
    </p:spTree>
    <p:extLst>
      <p:ext uri="{BB962C8B-B14F-4D97-AF65-F5344CB8AC3E}">
        <p14:creationId xmlns:p14="http://schemas.microsoft.com/office/powerpoint/2010/main" val="559248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74ea289-f53c-4c72-92e6-9f71791e583b" xsi:nil="true"/>
    <lcf76f155ced4ddcb4097134ff3c332f xmlns="dc85a4aa-9f95-4b60-9dc0-54ae466b956f">
      <Terms xmlns="http://schemas.microsoft.com/office/infopath/2007/PartnerControls"/>
    </lcf76f155ced4ddcb4097134ff3c332f>
    <Note_x0028_s_x0029_ xmlns="dc85a4aa-9f95-4b60-9dc0-54ae466b956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5327E79D6AB2448AE778C1D1050C89" ma:contentTypeVersion="17" ma:contentTypeDescription="Create a new document." ma:contentTypeScope="" ma:versionID="91fdca94337c1cfd0b28639910e49b28">
  <xsd:schema xmlns:xsd="http://www.w3.org/2001/XMLSchema" xmlns:xs="http://www.w3.org/2001/XMLSchema" xmlns:p="http://schemas.microsoft.com/office/2006/metadata/properties" xmlns:ns2="dc85a4aa-9f95-4b60-9dc0-54ae466b956f" xmlns:ns3="f74ea289-f53c-4c72-92e6-9f71791e583b" targetNamespace="http://schemas.microsoft.com/office/2006/metadata/properties" ma:root="true" ma:fieldsID="f6fb15210d5680540c5f772311ec0215" ns2:_="" ns3:_="">
    <xsd:import namespace="dc85a4aa-9f95-4b60-9dc0-54ae466b956f"/>
    <xsd:import namespace="f74ea289-f53c-4c72-92e6-9f71791e58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Note_x0028_s_x0029_"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85a4aa-9f95-4b60-9dc0-54ae466b95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Note_x0028_s_x0029_" ma:index="16" nillable="true" ma:displayName="Note(s)" ma:description="File note" ma:format="Dropdown" ma:internalName="Note_x0028_s_x0029_">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e4503a0-b685-4c11-a324-e364750599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4ea289-f53c-4c72-92e6-9f71791e583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c535014-99bd-4df2-9c23-b291488c47bb}" ma:internalName="TaxCatchAll" ma:showField="CatchAllData" ma:web="f74ea289-f53c-4c72-92e6-9f71791e58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DF0A70-35CF-4BF6-8194-B05755FEB0A7}">
  <ds:schemaRefs>
    <ds:schemaRef ds:uri="http://schemas.microsoft.com/office/2006/metadata/properties"/>
    <ds:schemaRef ds:uri="f74ea289-f53c-4c72-92e6-9f71791e583b"/>
    <ds:schemaRef ds:uri="http://purl.org/dc/elements/1.1/"/>
    <ds:schemaRef ds:uri="dc85a4aa-9f95-4b60-9dc0-54ae466b956f"/>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C9276E6-174D-4D90-AF21-91F3466F78FC}">
  <ds:schemaRefs>
    <ds:schemaRef ds:uri="http://schemas.microsoft.com/sharepoint/v3/contenttype/forms"/>
  </ds:schemaRefs>
</ds:datastoreItem>
</file>

<file path=customXml/itemProps3.xml><?xml version="1.0" encoding="utf-8"?>
<ds:datastoreItem xmlns:ds="http://schemas.openxmlformats.org/officeDocument/2006/customXml" ds:itemID="{758BE753-4CB7-40C0-9D01-01715BF828E2}">
  <ds:schemaRefs>
    <ds:schemaRef ds:uri="dc85a4aa-9f95-4b60-9dc0-54ae466b956f"/>
    <ds:schemaRef ds:uri="f74ea289-f53c-4c72-92e6-9f71791e58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2006</Words>
  <Application>Microsoft Office PowerPoint</Application>
  <PresentationFormat>Widescreen</PresentationFormat>
  <Paragraphs>263</Paragraphs>
  <Slides>33</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Calibri Light</vt:lpstr>
      <vt:lpstr>Times New Roman</vt:lpstr>
      <vt:lpstr>Office 2013 - 2022 Theme</vt:lpstr>
      <vt:lpstr>Airway Management &amp; Assessment   EMS TEAM</vt:lpstr>
      <vt:lpstr>News You can use</vt:lpstr>
      <vt:lpstr>Disclaimer</vt:lpstr>
      <vt:lpstr>Objectives</vt:lpstr>
      <vt:lpstr>Respiratory Distress</vt:lpstr>
      <vt:lpstr>How is respiratory FAILURE different?</vt:lpstr>
      <vt:lpstr>PowerPoint Presentation</vt:lpstr>
      <vt:lpstr>PowerPoint Presentation</vt:lpstr>
      <vt:lpstr>Needle Cricothyrotomy</vt:lpstr>
      <vt:lpstr>PowerPoint Presentation</vt:lpstr>
      <vt:lpstr> </vt:lpstr>
      <vt:lpstr>Hypercapnia</vt:lpstr>
      <vt:lpstr>Check for understanding</vt:lpstr>
      <vt:lpstr>Questions to ask yourself</vt:lpstr>
      <vt:lpstr>MWLC EMSS Needle Cricothyrotomy Kit </vt:lpstr>
      <vt:lpstr>Equipment needed</vt:lpstr>
      <vt:lpstr>Prepare equipment</vt:lpstr>
      <vt:lpstr>Prepare the patient</vt:lpstr>
      <vt:lpstr>Procedure #1 identify landmarks</vt:lpstr>
      <vt:lpstr>Perform the procedure</vt:lpstr>
      <vt:lpstr>PowerPoint Presentation</vt:lpstr>
      <vt:lpstr>Perform procedure</vt:lpstr>
      <vt:lpstr>Perform Procedure</vt:lpstr>
      <vt:lpstr>PowerPoint Presentation</vt:lpstr>
      <vt:lpstr>PowerPoint Presentation</vt:lpstr>
      <vt:lpstr>Video</vt:lpstr>
      <vt:lpstr>PowerPoint Presentation</vt:lpstr>
      <vt:lpstr>Complications</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Depouw, Elizabeth</dc:creator>
  <cp:lastModifiedBy>Kopera, Christopher</cp:lastModifiedBy>
  <cp:revision>3</cp:revision>
  <cp:lastPrinted>2024-09-16T15:32:01Z</cp:lastPrinted>
  <dcterms:created xsi:type="dcterms:W3CDTF">2024-09-11T18:08:33Z</dcterms:created>
  <dcterms:modified xsi:type="dcterms:W3CDTF">2024-11-06T20:19:45Z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b86c14-7a6f-495c-8ad3-202986669410_Enabled">
    <vt:lpwstr>true</vt:lpwstr>
  </property>
  <property fmtid="{D5CDD505-2E9C-101B-9397-08002B2CF9AE}" pid="3" name="MSIP_Label_b1b86c14-7a6f-495c-8ad3-202986669410_SetDate">
    <vt:lpwstr>2024-09-11T20:56:27Z</vt:lpwstr>
  </property>
  <property fmtid="{D5CDD505-2E9C-101B-9397-08002B2CF9AE}" pid="4" name="MSIP_Label_b1b86c14-7a6f-495c-8ad3-202986669410_Method">
    <vt:lpwstr>Standard</vt:lpwstr>
  </property>
  <property fmtid="{D5CDD505-2E9C-101B-9397-08002B2CF9AE}" pid="5" name="MSIP_Label_b1b86c14-7a6f-495c-8ad3-202986669410_Name">
    <vt:lpwstr>Internal</vt:lpwstr>
  </property>
  <property fmtid="{D5CDD505-2E9C-101B-9397-08002B2CF9AE}" pid="6" name="MSIP_Label_b1b86c14-7a6f-495c-8ad3-202986669410_SiteId">
    <vt:lpwstr>2596038f-3ea4-4f0c-aed1-066eb6544c3b</vt:lpwstr>
  </property>
  <property fmtid="{D5CDD505-2E9C-101B-9397-08002B2CF9AE}" pid="7" name="MSIP_Label_b1b86c14-7a6f-495c-8ad3-202986669410_ActionId">
    <vt:lpwstr>26e2c96a-fad5-40cf-b258-4a0e1d2483c5</vt:lpwstr>
  </property>
  <property fmtid="{D5CDD505-2E9C-101B-9397-08002B2CF9AE}" pid="8" name="MSIP_Label_b1b86c14-7a6f-495c-8ad3-202986669410_ContentBits">
    <vt:lpwstr>0</vt:lpwstr>
  </property>
  <property fmtid="{D5CDD505-2E9C-101B-9397-08002B2CF9AE}" pid="9" name="ContentTypeId">
    <vt:lpwstr>0x010100EF5327E79D6AB2448AE778C1D1050C89</vt:lpwstr>
  </property>
  <property fmtid="{D5CDD505-2E9C-101B-9397-08002B2CF9AE}" pid="10" name="MediaServiceImageTags">
    <vt:lpwstr/>
  </property>
</Properties>
</file>