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sldIdLst>
    <p:sldId id="348" r:id="rId2"/>
    <p:sldId id="349" r:id="rId3"/>
    <p:sldId id="350" r:id="rId4"/>
    <p:sldId id="351" r:id="rId5"/>
    <p:sldId id="352" r:id="rId6"/>
    <p:sldId id="353" r:id="rId7"/>
    <p:sldId id="354" r:id="rId8"/>
    <p:sldId id="35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395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15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38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059011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35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152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39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21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26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0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7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79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95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F253F"/>
            </a:gs>
            <a:gs pos="60000">
              <a:srgbClr val="215968"/>
            </a:gs>
            <a:gs pos="96000">
              <a:srgbClr val="C00000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Shape 1830"/>
          <p:cNvSpPr>
            <a:spLocks noGrp="1"/>
          </p:cNvSpPr>
          <p:nvPr>
            <p:ph type="title"/>
          </p:nvPr>
        </p:nvSpPr>
        <p:spPr>
          <a:xfrm>
            <a:off x="1" y="76199"/>
            <a:ext cx="5638802" cy="668960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FLOW-SAFE II </a:t>
            </a:r>
            <a:r>
              <a:rPr dirty="0" err="1"/>
              <a:t>ez</a:t>
            </a:r>
            <a:r>
              <a:rPr dirty="0"/>
              <a:t> CPAP System with Integrated Nebulizer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1800" dirty="0"/>
              <a:t>E Depouw MSN, PHRN</a:t>
            </a:r>
            <a:br>
              <a:rPr lang="en-US" sz="1800" dirty="0"/>
            </a:br>
            <a:r>
              <a:rPr lang="en-US" sz="1800" dirty="0"/>
              <a:t>Northwestern</a:t>
            </a:r>
            <a:br>
              <a:rPr lang="en-US" sz="1800" dirty="0"/>
            </a:br>
            <a:r>
              <a:rPr lang="en-US" sz="1800" dirty="0"/>
              <a:t>McHenry Western Lake County EMS</a:t>
            </a:r>
            <a:endParaRPr sz="1800" dirty="0"/>
          </a:p>
        </p:txBody>
      </p:sp>
      <p:pic>
        <p:nvPicPr>
          <p:cNvPr id="1831" name="image1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1" y="333248"/>
            <a:ext cx="4054131" cy="64325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20887C"/>
            </a:gs>
            <a:gs pos="23000">
              <a:srgbClr val="C00000"/>
            </a:gs>
            <a:gs pos="63000">
              <a:srgbClr val="20386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Shape 1833"/>
          <p:cNvSpPr>
            <a:spLocks noGrp="1"/>
          </p:cNvSpPr>
          <p:nvPr>
            <p:ph type="title"/>
          </p:nvPr>
        </p:nvSpPr>
        <p:spPr>
          <a:xfrm>
            <a:off x="2152650" y="365130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Advantages</a:t>
            </a:r>
          </a:p>
        </p:txBody>
      </p:sp>
      <p:sp>
        <p:nvSpPr>
          <p:cNvPr id="1834" name="Shape 1834"/>
          <p:cNvSpPr>
            <a:spLocks noGrp="1"/>
          </p:cNvSpPr>
          <p:nvPr>
            <p:ph type="body" sz="half" idx="1"/>
          </p:nvPr>
        </p:nvSpPr>
        <p:spPr>
          <a:xfrm>
            <a:off x="2152650" y="1825624"/>
            <a:ext cx="3886200" cy="314743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2000"/>
              </a:lnSpc>
              <a:defRPr sz="25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Uses only one oxygen supply source</a:t>
            </a:r>
          </a:p>
          <a:p>
            <a:pPr>
              <a:lnSpc>
                <a:spcPct val="72000"/>
              </a:lnSpc>
              <a:defRPr sz="25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Easy set-up </a:t>
            </a:r>
          </a:p>
          <a:p>
            <a:pPr>
              <a:lnSpc>
                <a:spcPct val="72000"/>
              </a:lnSpc>
              <a:defRPr sz="25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Consumes 50% less Oxygen than original Flow-Safe</a:t>
            </a:r>
          </a:p>
          <a:p>
            <a:pPr>
              <a:lnSpc>
                <a:spcPct val="72000"/>
              </a:lnSpc>
              <a:defRPr sz="25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Built in Manometer &amp; Pressure Relief valve</a:t>
            </a:r>
          </a:p>
        </p:txBody>
      </p:sp>
      <p:sp>
        <p:nvSpPr>
          <p:cNvPr id="1835" name="Shape 1835"/>
          <p:cNvSpPr/>
          <p:nvPr/>
        </p:nvSpPr>
        <p:spPr>
          <a:xfrm>
            <a:off x="6153150" y="1825625"/>
            <a:ext cx="3886200" cy="2579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marL="228600" indent="-228600" hangingPunct="0">
              <a:lnSpc>
                <a:spcPct val="72000"/>
              </a:lnSpc>
              <a:spcBef>
                <a:spcPts val="1000"/>
              </a:spcBef>
              <a:buSzPct val="100000"/>
              <a:buFont typeface="Arial"/>
              <a:buChar char="•"/>
              <a:defRPr sz="25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sz="2500" kern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Manometer for verified pressure readings</a:t>
            </a:r>
          </a:p>
          <a:p>
            <a:pPr marL="228600" indent="-228600" hangingPunct="0">
              <a:lnSpc>
                <a:spcPct val="72000"/>
              </a:lnSpc>
              <a:spcBef>
                <a:spcPts val="1000"/>
              </a:spcBef>
              <a:buSzPct val="100000"/>
              <a:buFont typeface="Arial"/>
              <a:buChar char="•"/>
              <a:defRPr sz="25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sz="2500" kern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Relief valve automatically adjusts to avoid excess pressure</a:t>
            </a:r>
          </a:p>
          <a:p>
            <a:pPr marL="228600" indent="-228600" hangingPunct="0">
              <a:lnSpc>
                <a:spcPct val="72000"/>
              </a:lnSpc>
              <a:spcBef>
                <a:spcPts val="1000"/>
              </a:spcBef>
              <a:buSzPct val="100000"/>
              <a:buFont typeface="Arial"/>
              <a:buChar char="•"/>
              <a:defRPr sz="25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sz="2500" kern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Design of mask is lighter, easier to handle, and better anatomical seal</a:t>
            </a:r>
          </a:p>
        </p:txBody>
      </p:sp>
      <p:sp>
        <p:nvSpPr>
          <p:cNvPr id="1836" name="Shape 1836"/>
          <p:cNvSpPr/>
          <p:nvPr/>
        </p:nvSpPr>
        <p:spPr>
          <a:xfrm>
            <a:off x="2808372" y="5278409"/>
            <a:ext cx="5955634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 hangingPunct="0">
              <a:defRPr sz="2800"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sz="2800" i="1" kern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Can be used as CPAP  </a:t>
            </a:r>
            <a:r>
              <a:rPr sz="2800" i="1" u="sng" kern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WITHOUT</a:t>
            </a:r>
            <a:r>
              <a:rPr sz="2800" i="1" kern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 the nebulizer. </a:t>
            </a:r>
          </a:p>
          <a:p>
            <a:pPr algn="ctr" hangingPunct="0">
              <a:defRPr sz="2800"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sz="2800" i="1" kern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Leave knob in the OFF position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20887C"/>
            </a:gs>
            <a:gs pos="23000">
              <a:srgbClr val="C00000"/>
            </a:gs>
            <a:gs pos="63000">
              <a:srgbClr val="20386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Shape 1838"/>
          <p:cNvSpPr>
            <a:spLocks noGrp="1"/>
          </p:cNvSpPr>
          <p:nvPr>
            <p:ph type="title"/>
          </p:nvPr>
        </p:nvSpPr>
        <p:spPr>
          <a:xfrm>
            <a:off x="2152650" y="161593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defTabSz="868680">
              <a:defRPr sz="4180"/>
            </a:lvl1pPr>
          </a:lstStyle>
          <a:p>
            <a:br/>
            <a:endParaRPr/>
          </a:p>
        </p:txBody>
      </p:sp>
      <p:pic>
        <p:nvPicPr>
          <p:cNvPr id="1840" name="image10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870" y="1551684"/>
            <a:ext cx="2971801" cy="5167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1" name="image10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690689"/>
            <a:ext cx="3148130" cy="5167313"/>
          </a:xfrm>
          <a:prstGeom prst="rect">
            <a:avLst/>
          </a:prstGeom>
          <a:ln w="12700">
            <a:miter lim="400000"/>
          </a:ln>
        </p:spPr>
      </p:pic>
      <p:sp>
        <p:nvSpPr>
          <p:cNvPr id="1842" name="Shape 1842"/>
          <p:cNvSpPr/>
          <p:nvPr/>
        </p:nvSpPr>
        <p:spPr>
          <a:xfrm>
            <a:off x="4606346" y="5334000"/>
            <a:ext cx="2421879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kern="0"/>
              <a:t>Off Position  Green knob to the red line</a:t>
            </a:r>
          </a:p>
        </p:txBody>
      </p:sp>
      <p:sp>
        <p:nvSpPr>
          <p:cNvPr id="1843" name="Shape 1843"/>
          <p:cNvSpPr/>
          <p:nvPr/>
        </p:nvSpPr>
        <p:spPr>
          <a:xfrm rot="10800000">
            <a:off x="3948068" y="3654269"/>
            <a:ext cx="2033631" cy="145002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D966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844" name="Shape 1844"/>
          <p:cNvSpPr/>
          <p:nvPr/>
        </p:nvSpPr>
        <p:spPr>
          <a:xfrm>
            <a:off x="6085764" y="3738707"/>
            <a:ext cx="2214564" cy="16553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D966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845" name="Shape 1845"/>
          <p:cNvSpPr/>
          <p:nvPr/>
        </p:nvSpPr>
        <p:spPr>
          <a:xfrm>
            <a:off x="6194231" y="4243202"/>
            <a:ext cx="1364457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kern="0">
                <a:solidFill>
                  <a:srgbClr val="000000"/>
                </a:solidFill>
              </a:rPr>
              <a:t>OFF Position</a:t>
            </a:r>
          </a:p>
        </p:txBody>
      </p:sp>
      <p:sp>
        <p:nvSpPr>
          <p:cNvPr id="1846" name="Shape 1846"/>
          <p:cNvSpPr/>
          <p:nvPr/>
        </p:nvSpPr>
        <p:spPr>
          <a:xfrm>
            <a:off x="4606345" y="4056115"/>
            <a:ext cx="102495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kern="0">
                <a:solidFill>
                  <a:srgbClr val="000000"/>
                </a:solidFill>
              </a:rPr>
              <a:t>OFF Position</a:t>
            </a:r>
          </a:p>
        </p:txBody>
      </p:sp>
      <p:sp>
        <p:nvSpPr>
          <p:cNvPr id="1847" name="Shape 1847"/>
          <p:cNvSpPr/>
          <p:nvPr/>
        </p:nvSpPr>
        <p:spPr>
          <a:xfrm>
            <a:off x="2895600" y="142310"/>
            <a:ext cx="6172200" cy="3170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 hangingPunct="0">
              <a:defRPr sz="4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sz="4000" b="1" kern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The FLOW-SAFE II ez CPAP System with Integrated Neb is packaged in the           </a:t>
            </a:r>
            <a:r>
              <a:rPr sz="4000" b="1" i="1" kern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Off position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l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20887C"/>
            </a:gs>
            <a:gs pos="23000">
              <a:srgbClr val="C00000"/>
            </a:gs>
            <a:gs pos="63000">
              <a:srgbClr val="20386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9" name="image10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038" y="1192524"/>
            <a:ext cx="3288507" cy="5400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0" name="image10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533525"/>
            <a:ext cx="2919412" cy="5324474"/>
          </a:xfrm>
          <a:prstGeom prst="rect">
            <a:avLst/>
          </a:prstGeom>
          <a:ln w="12700">
            <a:miter lim="400000"/>
          </a:ln>
        </p:spPr>
      </p:pic>
      <p:sp>
        <p:nvSpPr>
          <p:cNvPr id="1851" name="Shape 1851"/>
          <p:cNvSpPr>
            <a:spLocks noGrp="1"/>
          </p:cNvSpPr>
          <p:nvPr>
            <p:ph type="title"/>
          </p:nvPr>
        </p:nvSpPr>
        <p:spPr>
          <a:xfrm>
            <a:off x="2966325" y="136091"/>
            <a:ext cx="5720477" cy="207371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 b="1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To activate nebulizer rotate knob to the </a:t>
            </a:r>
            <a:r>
              <a:rPr i="1"/>
              <a:t>ON position</a:t>
            </a:r>
          </a:p>
        </p:txBody>
      </p:sp>
      <p:sp>
        <p:nvSpPr>
          <p:cNvPr id="1852" name="Shape 1852"/>
          <p:cNvSpPr/>
          <p:nvPr/>
        </p:nvSpPr>
        <p:spPr>
          <a:xfrm rot="10800000">
            <a:off x="2971801" y="3117264"/>
            <a:ext cx="2083755" cy="129865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D966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853" name="Shape 1853"/>
          <p:cNvSpPr/>
          <p:nvPr/>
        </p:nvSpPr>
        <p:spPr>
          <a:xfrm>
            <a:off x="4571680" y="4419600"/>
            <a:ext cx="2357439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kern="0"/>
              <a:t>On position green knob to green line</a:t>
            </a:r>
          </a:p>
        </p:txBody>
      </p:sp>
      <p:sp>
        <p:nvSpPr>
          <p:cNvPr id="1854" name="Shape 1854"/>
          <p:cNvSpPr/>
          <p:nvPr/>
        </p:nvSpPr>
        <p:spPr>
          <a:xfrm>
            <a:off x="3608230" y="3443422"/>
            <a:ext cx="117157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kern="0">
                <a:solidFill>
                  <a:srgbClr val="000000"/>
                </a:solidFill>
              </a:rPr>
              <a:t>ON Position</a:t>
            </a:r>
          </a:p>
        </p:txBody>
      </p:sp>
      <p:sp>
        <p:nvSpPr>
          <p:cNvPr id="1855" name="Shape 1855"/>
          <p:cNvSpPr/>
          <p:nvPr/>
        </p:nvSpPr>
        <p:spPr>
          <a:xfrm>
            <a:off x="5750801" y="2957877"/>
            <a:ext cx="1664907" cy="125815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D966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856" name="Shape 1856"/>
          <p:cNvSpPr/>
          <p:nvPr/>
        </p:nvSpPr>
        <p:spPr>
          <a:xfrm>
            <a:off x="5789708" y="3263787"/>
            <a:ext cx="116443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kern="0">
                <a:solidFill>
                  <a:srgbClr val="000000"/>
                </a:solidFill>
              </a:rPr>
              <a:t>On Position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l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20887C"/>
            </a:gs>
            <a:gs pos="23000">
              <a:srgbClr val="C00000"/>
            </a:gs>
            <a:gs pos="63000">
              <a:srgbClr val="20386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Shape 1858"/>
          <p:cNvSpPr>
            <a:spLocks noGrp="1"/>
          </p:cNvSpPr>
          <p:nvPr>
            <p:ph type="title"/>
          </p:nvPr>
        </p:nvSpPr>
        <p:spPr>
          <a:xfrm>
            <a:off x="2152650" y="336556"/>
            <a:ext cx="4933950" cy="233044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Which position is this in ON or Off?</a:t>
            </a:r>
          </a:p>
        </p:txBody>
      </p:sp>
      <p:pic>
        <p:nvPicPr>
          <p:cNvPr id="1859" name="image10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715774"/>
            <a:ext cx="3429000" cy="609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60" name="Shape 1860"/>
          <p:cNvSpPr/>
          <p:nvPr/>
        </p:nvSpPr>
        <p:spPr>
          <a:xfrm>
            <a:off x="2743199" y="3352799"/>
            <a:ext cx="2864646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9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kern="0"/>
              <a:t>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ov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0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20887C"/>
            </a:gs>
            <a:gs pos="23000">
              <a:srgbClr val="C00000"/>
            </a:gs>
            <a:gs pos="63000">
              <a:srgbClr val="20386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2" name="image10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390" y="381000"/>
            <a:ext cx="4880610" cy="6197600"/>
          </a:xfrm>
          <a:prstGeom prst="rect">
            <a:avLst/>
          </a:prstGeom>
          <a:ln w="12700">
            <a:miter lim="400000"/>
          </a:ln>
        </p:spPr>
      </p:pic>
      <p:sp>
        <p:nvSpPr>
          <p:cNvPr id="1863" name="Shape 1863"/>
          <p:cNvSpPr>
            <a:spLocks noGrp="1"/>
          </p:cNvSpPr>
          <p:nvPr>
            <p:ph type="title"/>
          </p:nvPr>
        </p:nvSpPr>
        <p:spPr>
          <a:xfrm>
            <a:off x="2057400" y="1295401"/>
            <a:ext cx="3943350" cy="1868117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9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Which position is this in ON or Off?</a:t>
            </a:r>
          </a:p>
        </p:txBody>
      </p:sp>
      <p:sp>
        <p:nvSpPr>
          <p:cNvPr id="1864" name="Shape 1864"/>
          <p:cNvSpPr/>
          <p:nvPr/>
        </p:nvSpPr>
        <p:spPr>
          <a:xfrm>
            <a:off x="2133600" y="3802905"/>
            <a:ext cx="3124200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960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kern="0"/>
              <a:t>OFF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4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20887C"/>
            </a:gs>
            <a:gs pos="23000">
              <a:srgbClr val="C00000"/>
            </a:gs>
            <a:gs pos="63000">
              <a:srgbClr val="20386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6" name="image11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871" y="603225"/>
            <a:ext cx="3733801" cy="5994466"/>
          </a:xfrm>
          <a:prstGeom prst="rect">
            <a:avLst/>
          </a:prstGeom>
          <a:ln w="12700">
            <a:miter lim="400000"/>
          </a:ln>
        </p:spPr>
      </p:pic>
      <p:sp>
        <p:nvSpPr>
          <p:cNvPr id="1867" name="Shape 1867"/>
          <p:cNvSpPr>
            <a:spLocks noGrp="1"/>
          </p:cNvSpPr>
          <p:nvPr>
            <p:ph type="title"/>
          </p:nvPr>
        </p:nvSpPr>
        <p:spPr>
          <a:xfrm>
            <a:off x="2152650" y="365130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Which position is this in ON or Off?</a:t>
            </a:r>
          </a:p>
        </p:txBody>
      </p:sp>
      <p:sp>
        <p:nvSpPr>
          <p:cNvPr id="1868" name="Shape 1868"/>
          <p:cNvSpPr/>
          <p:nvPr/>
        </p:nvSpPr>
        <p:spPr>
          <a:xfrm>
            <a:off x="2351964" y="3429000"/>
            <a:ext cx="5165561" cy="3170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solidFill>
                  <a:srgbClr val="FFFF00"/>
                </a:solidFill>
              </a:defRPr>
            </a:lvl1pPr>
          </a:lstStyle>
          <a:p>
            <a:pPr hangingPunct="0"/>
            <a:r>
              <a:rPr kern="0">
                <a:latin typeface="Calibri"/>
                <a:sym typeface="Calibri"/>
              </a:rPr>
              <a:t>The FLOW-SAFE II ez   CPAP System with Integrated                    neb is packaged in the Off position</a:t>
            </a:r>
          </a:p>
        </p:txBody>
      </p:sp>
      <p:sp>
        <p:nvSpPr>
          <p:cNvPr id="1869" name="Shape 1869"/>
          <p:cNvSpPr/>
          <p:nvPr/>
        </p:nvSpPr>
        <p:spPr>
          <a:xfrm>
            <a:off x="3428999" y="1859339"/>
            <a:ext cx="2685550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96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hangingPunct="0"/>
            <a:r>
              <a:rPr kern="0">
                <a:latin typeface="Calibri"/>
                <a:sym typeface="Calibri"/>
              </a:rPr>
              <a:t>OFF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8" grpId="0" animBg="1" advAuto="0"/>
      <p:bldP spid="1869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20887C"/>
            </a:gs>
            <a:gs pos="23000">
              <a:srgbClr val="C00000"/>
            </a:gs>
            <a:gs pos="63000">
              <a:srgbClr val="20386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Shape 187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7886700" cy="4267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How many oxygen sources do you need with the FLOW-SAFE II ez CPAP         System with            Integrated         Nebulizer????</a:t>
            </a:r>
          </a:p>
        </p:txBody>
      </p:sp>
      <p:pic>
        <p:nvPicPr>
          <p:cNvPr id="1872" name="image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484" y="1998933"/>
            <a:ext cx="3657600" cy="49937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2" grpId="0" animBg="1" advAuto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</TotalTime>
  <Words>203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Gill Sans MT</vt:lpstr>
      <vt:lpstr>Gallery</vt:lpstr>
      <vt:lpstr>FLOW-SAFE II ez CPAP System with Integrated Nebulizer     E Depouw MSN, PHRN Northwestern McHenry Western Lake County EMS</vt:lpstr>
      <vt:lpstr>Advantages</vt:lpstr>
      <vt:lpstr> </vt:lpstr>
      <vt:lpstr>To activate nebulizer rotate knob to the ON position</vt:lpstr>
      <vt:lpstr>Which position is this in ON or Off?</vt:lpstr>
      <vt:lpstr>Which position is this in ON or Off?</vt:lpstr>
      <vt:lpstr>Which position is this in ON or Off?</vt:lpstr>
      <vt:lpstr>How many oxygen sources do you need with the FLOW-SAFE II ez CPAP         System with            Integrated         Nebulizer????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FLOW-SAFE II ez CPAP System with Integrated Nebulizer     E Keane MSN PHRN Advocate Aurora Good Shepherd Hospital</dc:title>
  <dc:creator>Keane, Elizabeth</dc:creator>
  <cp:lastModifiedBy>Klier, Diane</cp:lastModifiedBy>
  <cp:revision>2</cp:revision>
  <dcterms:created xsi:type="dcterms:W3CDTF">2019-03-12T20:23:10Z</dcterms:created>
  <dcterms:modified xsi:type="dcterms:W3CDTF">2022-11-22T19:02:47Z</dcterms:modified>
</cp:coreProperties>
</file>